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y="5143500" cx="9144000"/>
  <p:notesSz cx="6858000" cy="9144000"/>
  <p:embeddedFontLst>
    <p:embeddedFont>
      <p:font typeface="Helvetica Neue"/>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A58F299-F0B4-4A4E-8DAA-79F47E823457}">
  <a:tblStyle styleId="{7A58F299-F0B4-4A4E-8DAA-79F47E82345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HelveticaNeue-bold.fntdata"/><Relationship Id="rId10" Type="http://schemas.openxmlformats.org/officeDocument/2006/relationships/slide" Target="slides/slide3.xml"/><Relationship Id="rId54" Type="http://schemas.openxmlformats.org/officeDocument/2006/relationships/font" Target="fonts/HelveticaNeue-regular.fntdata"/><Relationship Id="rId13" Type="http://schemas.openxmlformats.org/officeDocument/2006/relationships/slide" Target="slides/slide6.xml"/><Relationship Id="rId57" Type="http://schemas.openxmlformats.org/officeDocument/2006/relationships/font" Target="fonts/HelveticaNeue-boldItalic.fntdata"/><Relationship Id="rId12" Type="http://schemas.openxmlformats.org/officeDocument/2006/relationships/slide" Target="slides/slide5.xml"/><Relationship Id="rId56" Type="http://schemas.openxmlformats.org/officeDocument/2006/relationships/font" Target="fonts/HelveticaNeue-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cc11e175e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5cc11e175e_2_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cc11e175e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5cc11e175e_2_18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cc11e175e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5cc11e175e_2_13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cc11e175e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5cc11e175e_2_8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cc11e175e_2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g5cc11e175e_2_17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cc11e175e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5cc11e175e_2_8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cc11e175e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5cc11e175e_2_18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cc11e175e_2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5cc11e175e_2_19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cc11e175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5cc11e175e_2_10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cc11e175e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5cc11e175e_2_9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cc11e175e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5cc11e175e_2_8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cc11e175e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5cc11e175e_2_12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cc11e175e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5cc11e175e_2_1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cc11e175e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5cc11e175e_2_1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cc11e175e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5cc11e175e_2_13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cc11e175e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5cc11e175e_2_1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cc11e175e_2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5cc11e175e_2_14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5cc11e175e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5cc11e175e_2_15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cc11e175e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5cc11e175e_2_15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cc11e175e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5cc11e175e_2_15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cc11e175e_2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5cc11e175e_2_16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cc11e175e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5cc11e175e_2_19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cc11e175e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5cc11e175e_2_9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cc11e175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5cc11e175e_0_2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5cc11e175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5cc11e175e_0_1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cc11e175e_2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5cc11e175e_2_20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5cc11e175e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5cc11e175e_2_20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cc11e175e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5cc11e175e_2_20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cc11e175e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g5cc11e175e_2_21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cc11e175e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5cc11e175e_2_2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5cc11e175e_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5cc11e175e_2_21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cc11e175e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5cc11e175e_2_221: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cc11e175e_2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5cc11e175e_2_22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cc11e175e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5cc11e175e_2_1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5cc11e175e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5cc11e175e_2_2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cc11e175e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5cc11e175e_2_23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cc11e175e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5cc11e175e_2_23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cc11e175e_2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g5cc11e175e_2_23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cc11e175e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5cc11e175e_2_23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cc11e175e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5cc11e175e_2_24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cc11e175e_2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g5cc11e175e_2_24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cc11e175e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5cc11e175e_2_20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cc11e175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g5cc11e175e_0_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cc11e175e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5cc11e175e_2_17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cc11e175e_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5cc11e175e_2_18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cc11e175e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5cc11e175e_2_19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4"/>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59" name="Google Shape;59;p1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5"/>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5"/>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6"/>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9" name="Google Shape;69;p16"/>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75" name="Google Shape;75;p17"/>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1" name="Google Shape;81;p18"/>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82" name="Google Shape;82;p18"/>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8"/>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9"/>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88" name="Google Shape;88;p19"/>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89" name="Google Shape;89;p19"/>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90" name="Google Shape;90;p19"/>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91" name="Google Shape;91;p19"/>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9"/>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9"/>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0"/>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0"/>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0"/>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02" name="Google Shape;102;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03" name="Google Shape;103;p21"/>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1"/>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1"/>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1792288" y="3600450"/>
            <a:ext cx="5486400" cy="4250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22"/>
          <p:cNvSpPr/>
          <p:nvPr>
            <p:ph idx="2" type="pic"/>
          </p:nvPr>
        </p:nvSpPr>
        <p:spPr>
          <a:xfrm>
            <a:off x="1792288" y="459581"/>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09" name="Google Shape;109;p22"/>
          <p:cNvSpPr txBox="1"/>
          <p:nvPr>
            <p:ph idx="1" type="body"/>
          </p:nvPr>
        </p:nvSpPr>
        <p:spPr>
          <a:xfrm>
            <a:off x="1792288" y="4025503"/>
            <a:ext cx="5486400" cy="603646"/>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10" name="Google Shape;110;p22"/>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22"/>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22"/>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23"/>
          <p:cNvSpPr txBox="1"/>
          <p:nvPr>
            <p:ph idx="1" type="body"/>
          </p:nvPr>
        </p:nvSpPr>
        <p:spPr>
          <a:xfrm rot="5400000">
            <a:off x="2874764" y="-1217414"/>
            <a:ext cx="3394472"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6" name="Google Shape;116;p2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2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463778" y="1371600"/>
            <a:ext cx="4388644"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24"/>
          <p:cNvSpPr txBox="1"/>
          <p:nvPr>
            <p:ph idx="1" type="body"/>
          </p:nvPr>
        </p:nvSpPr>
        <p:spPr>
          <a:xfrm rot="5400000">
            <a:off x="1272778" y="-609599"/>
            <a:ext cx="4388644"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2" name="Google Shape;122;p24"/>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24"/>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24"/>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200150"/>
            <a:ext cx="8229600" cy="3394472"/>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hyperphysics.phy-astr.gsu.edu/hbase/Forces/exchg.html#c4" TargetMode="External"/><Relationship Id="rId4" Type="http://schemas.openxmlformats.org/officeDocument/2006/relationships/hyperlink" Target="http://hyperphysics.phy-astr.gsu.edu/hbase/particles/hadron.html#c7" TargetMode="External"/><Relationship Id="rId9" Type="http://schemas.openxmlformats.org/officeDocument/2006/relationships/image" Target="../media/image20.png"/><Relationship Id="rId5" Type="http://schemas.openxmlformats.org/officeDocument/2006/relationships/hyperlink" Target="http://hyperphysics.phy-astr.gsu.edu/hbase/Forces/exchg.html#c1" TargetMode="External"/><Relationship Id="rId6" Type="http://schemas.openxmlformats.org/officeDocument/2006/relationships/hyperlink" Target="http://hyperphysics.phy-astr.gsu.edu/hbase/particles/hadron.html#c2" TargetMode="External"/><Relationship Id="rId7" Type="http://schemas.openxmlformats.org/officeDocument/2006/relationships/hyperlink" Target="http://hyperphysics.phy-astr.gsu.edu/hbase/Forces/exchg.html#c2" TargetMode="External"/><Relationship Id="rId8" Type="http://schemas.openxmlformats.org/officeDocument/2006/relationships/hyperlink" Target="http://hyperphysics.phy-astr.gsu.edu/hbase/Forces/funfor.html#c1"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3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hyperlink" Target="http://hyperphysics.phy-astr.gsu.edu/hbase/Forces/funfor.html" TargetMode="External"/><Relationship Id="rId4" Type="http://schemas.openxmlformats.org/officeDocument/2006/relationships/image" Target="../media/image3.png"/><Relationship Id="rId10" Type="http://schemas.openxmlformats.org/officeDocument/2006/relationships/image" Target="../media/image30.png"/><Relationship Id="rId9" Type="http://schemas.openxmlformats.org/officeDocument/2006/relationships/hyperlink" Target="http://hyperphysics.phy-astr.gsu.edu/hbase/grav.html" TargetMode="External"/><Relationship Id="rId5" Type="http://schemas.openxmlformats.org/officeDocument/2006/relationships/hyperlink" Target="http://hyperphysics.phy-astr.gsu.edu/hbase/Forces/funfor.html" TargetMode="External"/><Relationship Id="rId6" Type="http://schemas.openxmlformats.org/officeDocument/2006/relationships/image" Target="../media/image2.png"/><Relationship Id="rId7" Type="http://schemas.openxmlformats.org/officeDocument/2006/relationships/hyperlink" Target="http://hyperphysics.phy-astr.gsu.edu/hbase/Forces/funfor.html" TargetMode="External"/><Relationship Id="rId8"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newworldencyclopedia.org/entry/Fundamental_interaction" TargetMode="External"/><Relationship Id="rId4" Type="http://schemas.openxmlformats.org/officeDocument/2006/relationships/image" Target="../media/image37.png"/><Relationship Id="rId5" Type="http://schemas.openxmlformats.org/officeDocument/2006/relationships/image" Target="../media/image28.gif"/><Relationship Id="rId6" Type="http://schemas.openxmlformats.org/officeDocument/2006/relationships/image" Target="../media/image25.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hyperlink" Target="http://www.wikizero.biz/index.php?q=aHR0cHM6Ly9lbi53aWtpcGVkaWEub3JnL3dpa2kvV19hbmRfWl9ib3NvbnM" TargetMode="External"/><Relationship Id="rId4" Type="http://schemas.openxmlformats.org/officeDocument/2006/relationships/hyperlink" Target="http://www.wikizero.biz/index.php?q=aHR0cHM6Ly9lbi53aWtpcGVkaWEub3JnL3dpa2kvUXVhbnR1bV9jaHJvbW9keW5hbWljcw" TargetMode="External"/><Relationship Id="rId11" Type="http://schemas.openxmlformats.org/officeDocument/2006/relationships/image" Target="../media/image25.gif"/><Relationship Id="rId10" Type="http://schemas.openxmlformats.org/officeDocument/2006/relationships/hyperlink" Target="http://www.wikizero.biz/index.php?q=aHR0cHM6Ly9lbi53aWtpcGVkaWEub3JnL3dpa2kvR3Jhdml0b24" TargetMode="External"/><Relationship Id="rId9" Type="http://schemas.openxmlformats.org/officeDocument/2006/relationships/hyperlink" Target="http://www.wikizero.biz/index.php?q=aHR0cHM6Ly9lbi53aWtpcGVkaWEub3JnL3dpa2kvR2VuZXJhbF9yZWxhdGl2aXR5" TargetMode="External"/><Relationship Id="rId5" Type="http://schemas.openxmlformats.org/officeDocument/2006/relationships/hyperlink" Target="http://www.wikizero.biz/index.php?q=aHR0cHM6Ly9lbi53aWtpcGVkaWEub3JnL3dpa2kvQ29sb3JfY29uZmluZW1lbnQ" TargetMode="External"/><Relationship Id="rId6" Type="http://schemas.openxmlformats.org/officeDocument/2006/relationships/hyperlink" Target="http://www.wikizero.biz/index.php?q=aHR0cHM6Ly9lbi53aWtpcGVkaWEub3JnL3dpa2kvRnVuZGFtZW50YWxfaW50ZXJhY3Rpb24jU3Ryb25nX2ludGVyYWN0aW9u" TargetMode="External"/><Relationship Id="rId7" Type="http://schemas.openxmlformats.org/officeDocument/2006/relationships/hyperlink" Target="http://www.wikizero.biz/index.php?q=aHR0cHM6Ly9lbi53aWtpcGVkaWEub3JnL3dpa2kvUXVhbnR1bV9lbGVjdHJvZHluYW1pY3M" TargetMode="External"/><Relationship Id="rId8" Type="http://schemas.openxmlformats.org/officeDocument/2006/relationships/hyperlink" Target="http://www.wikizero.biz/index.php?q=aHR0cHM6Ly9lbi53aWtpcGVkaWEub3JnL3dpa2kvR3Jhdml0YXRpb2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3.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1" Type="http://schemas.openxmlformats.org/officeDocument/2006/relationships/hyperlink" Target="https://www.newworldencyclopedia.org/entry/Fundamental_interaction" TargetMode="External"/><Relationship Id="rId10" Type="http://schemas.openxmlformats.org/officeDocument/2006/relationships/hyperlink" Target="http://hyperphysics.phy-astr.gsu.edu/hbase/Forces/funfor.html" TargetMode="External"/><Relationship Id="rId13" Type="http://schemas.openxmlformats.org/officeDocument/2006/relationships/hyperlink" Target="http://www.wikizero.biz/index.php?q=aHR0cHM6Ly9lbi53aWtpcGVkaWEub3JnL3dpa2kvQ291bG9tYidzX2xhdw" TargetMode="External"/><Relationship Id="rId12" Type="http://schemas.openxmlformats.org/officeDocument/2006/relationships/hyperlink" Target="http://www.wikizero.biz/index.php?q=aHR0cHM6Ly9lbi53aWtpcGVkaWEub3JnL3dpa2kvQ291bG9tYidzX2xhdw" TargetMode="External"/><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hyperlink" Target="https://evrimagaci.org/evrendeki-4-temel-kuvvet-guclu-zayif-kutlecekim-ve-elektromanyetik-kuvvetler-4864" TargetMode="External"/><Relationship Id="rId4" Type="http://schemas.openxmlformats.org/officeDocument/2006/relationships/hyperlink" Target="https://www.kozmikanafor.com/evrendeki-temel-kuvvetler/" TargetMode="External"/><Relationship Id="rId9" Type="http://schemas.openxmlformats.org/officeDocument/2006/relationships/hyperlink" Target="http://www.wikizero.biz/index.php?q=aHR0cHM6Ly9lbi53aWtpcGVkaWEub3JnL3dpa2kvRnVuZGFtZW50YWxfaW50ZXJhY3Rpb24" TargetMode="External"/><Relationship Id="rId5" Type="http://schemas.openxmlformats.org/officeDocument/2006/relationships/hyperlink" Target="https://www.bilgiustam.com/fizikte-temel-kuvvetler/" TargetMode="External"/><Relationship Id="rId6" Type="http://schemas.openxmlformats.org/officeDocument/2006/relationships/hyperlink" Target="https://www.onlinefizik.com/dogadaki-temel-kuvvetler/" TargetMode="External"/><Relationship Id="rId7" Type="http://schemas.openxmlformats.org/officeDocument/2006/relationships/hyperlink" Target="http://www.wikizero.biz/index.php?q=aHR0cHM6Ly90ci53aWtpcGVkaWEub3JnL3dpa2kvVGVtZWxfa3V2dmV0" TargetMode="External"/><Relationship Id="rId8" Type="http://schemas.openxmlformats.org/officeDocument/2006/relationships/hyperlink" Target="https://www.google.com/search?ei=k0YgXZvBENqFk74P2fuSsAc&amp;q=Fundamental+interaction&amp;oq=Fundamental+interaction&amp;gs_l=psy-ab.3..0i19l8j0i22i30i19l2.11611.11611..12329...0.0..0.131.131.0j1......0....2j1..gws-wiz.......0i71.EAWbA8RSZz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5.jp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ctrTitle"/>
          </p:nvPr>
        </p:nvSpPr>
        <p:spPr>
          <a:xfrm>
            <a:off x="685800" y="86369"/>
            <a:ext cx="7772400" cy="110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tr"/>
              <a:t>Fundamental Forces</a:t>
            </a:r>
            <a:endParaRPr/>
          </a:p>
        </p:txBody>
      </p:sp>
      <p:sp>
        <p:nvSpPr>
          <p:cNvPr id="130" name="Google Shape;130;p25"/>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3200"/>
              <a:buNone/>
            </a:pPr>
            <a:r>
              <a:t/>
            </a:r>
            <a:endParaRPr/>
          </a:p>
        </p:txBody>
      </p:sp>
      <p:pic>
        <p:nvPicPr>
          <p:cNvPr descr="fundamental forces ile ilgili gÃ¶rsel sonucu" id="131" name="Google Shape;131;p25"/>
          <p:cNvPicPr preferRelativeResize="0"/>
          <p:nvPr/>
        </p:nvPicPr>
        <p:blipFill rotWithShape="1">
          <a:blip r:embed="rId3">
            <a:alphaModFix/>
          </a:blip>
          <a:srcRect b="0" l="0" r="0" t="0"/>
          <a:stretch/>
        </p:blipFill>
        <p:spPr>
          <a:xfrm>
            <a:off x="1153199" y="1188875"/>
            <a:ext cx="6837603" cy="358974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4"/>
          <p:cNvSpPr txBox="1"/>
          <p:nvPr/>
        </p:nvSpPr>
        <p:spPr>
          <a:xfrm>
            <a:off x="3793650" y="1996600"/>
            <a:ext cx="1556700" cy="38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90" name="Google Shape;190;p34"/>
          <p:cNvSpPr txBox="1"/>
          <p:nvPr/>
        </p:nvSpPr>
        <p:spPr>
          <a:xfrm>
            <a:off x="1401300" y="124075"/>
            <a:ext cx="6341400" cy="72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400"/>
              </a:spcBef>
              <a:spcAft>
                <a:spcPts val="600"/>
              </a:spcAft>
              <a:buNone/>
            </a:pPr>
            <a:r>
              <a:rPr b="1" lang="tr" sz="2300">
                <a:solidFill>
                  <a:schemeClr val="dk1"/>
                </a:solidFill>
              </a:rPr>
              <a:t>The Electromagnetic Force</a:t>
            </a:r>
            <a:endParaRPr sz="1800">
              <a:latin typeface="Calibri"/>
              <a:ea typeface="Calibri"/>
              <a:cs typeface="Calibri"/>
              <a:sym typeface="Calibri"/>
            </a:endParaRPr>
          </a:p>
        </p:txBody>
      </p:sp>
      <p:pic>
        <p:nvPicPr>
          <p:cNvPr id="191" name="Google Shape;191;p34"/>
          <p:cNvPicPr preferRelativeResize="0"/>
          <p:nvPr/>
        </p:nvPicPr>
        <p:blipFill>
          <a:blip r:embed="rId3">
            <a:alphaModFix/>
          </a:blip>
          <a:stretch>
            <a:fillRect/>
          </a:stretch>
        </p:blipFill>
        <p:spPr>
          <a:xfrm>
            <a:off x="1789275" y="1426975"/>
            <a:ext cx="5565450" cy="242260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5"/>
          <p:cNvSpPr txBox="1"/>
          <p:nvPr/>
        </p:nvSpPr>
        <p:spPr>
          <a:xfrm>
            <a:off x="3072000" y="0"/>
            <a:ext cx="4135800" cy="69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400"/>
              </a:spcBef>
              <a:spcAft>
                <a:spcPts val="0"/>
              </a:spcAft>
              <a:buNone/>
            </a:pPr>
            <a:r>
              <a:rPr b="1" lang="tr" sz="2300">
                <a:solidFill>
                  <a:schemeClr val="dk1"/>
                </a:solidFill>
              </a:rPr>
              <a:t>The Electromagnetic Force</a:t>
            </a:r>
            <a:endParaRPr b="1" sz="2300">
              <a:solidFill>
                <a:schemeClr val="dk1"/>
              </a:solidFill>
            </a:endParaRPr>
          </a:p>
          <a:p>
            <a:pPr indent="0" lvl="0" marL="0" rtl="0" algn="ctr">
              <a:spcBef>
                <a:spcPts val="600"/>
              </a:spcBef>
              <a:spcAft>
                <a:spcPts val="0"/>
              </a:spcAft>
              <a:buNone/>
            </a:pPr>
            <a:r>
              <a:t/>
            </a:r>
            <a:endParaRPr sz="1800">
              <a:solidFill>
                <a:schemeClr val="dk1"/>
              </a:solidFill>
              <a:latin typeface="Calibri"/>
              <a:ea typeface="Calibri"/>
              <a:cs typeface="Calibri"/>
              <a:sym typeface="Calibri"/>
            </a:endParaRPr>
          </a:p>
        </p:txBody>
      </p:sp>
      <p:sp>
        <p:nvSpPr>
          <p:cNvPr id="197" name="Google Shape;197;p35"/>
          <p:cNvSpPr txBox="1"/>
          <p:nvPr/>
        </p:nvSpPr>
        <p:spPr>
          <a:xfrm>
            <a:off x="72000" y="6993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Relative strength: 1/137</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Range(m): Infinite</a:t>
            </a:r>
            <a:endParaRPr baseline="30000"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Particals: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Photon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Mass: 0</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Spin: 1</a:t>
            </a:r>
            <a:endParaRPr/>
          </a:p>
        </p:txBody>
      </p:sp>
      <p:pic>
        <p:nvPicPr>
          <p:cNvPr id="198" name="Google Shape;198;p35"/>
          <p:cNvPicPr preferRelativeResize="0"/>
          <p:nvPr/>
        </p:nvPicPr>
        <p:blipFill>
          <a:blip r:embed="rId3">
            <a:alphaModFix/>
          </a:blip>
          <a:stretch>
            <a:fillRect/>
          </a:stretch>
        </p:blipFill>
        <p:spPr>
          <a:xfrm>
            <a:off x="3868900" y="751163"/>
            <a:ext cx="4841975" cy="3641175"/>
          </a:xfrm>
          <a:prstGeom prst="rect">
            <a:avLst/>
          </a:prstGeom>
          <a:noFill/>
          <a:ln>
            <a:noFill/>
          </a:ln>
        </p:spPr>
      </p:pic>
      <p:pic>
        <p:nvPicPr>
          <p:cNvPr id="199" name="Google Shape;199;p35"/>
          <p:cNvPicPr preferRelativeResize="0"/>
          <p:nvPr/>
        </p:nvPicPr>
        <p:blipFill>
          <a:blip r:embed="rId4">
            <a:alphaModFix/>
          </a:blip>
          <a:stretch>
            <a:fillRect/>
          </a:stretch>
        </p:blipFill>
        <p:spPr>
          <a:xfrm>
            <a:off x="203524" y="2682075"/>
            <a:ext cx="3575126" cy="2400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descr="http://hyperphysics.phy-astr.gsu.edu/hbase/Forces/imgfor/emfor.gif" id="204" name="Google Shape;204;p36"/>
          <p:cNvPicPr preferRelativeResize="0"/>
          <p:nvPr/>
        </p:nvPicPr>
        <p:blipFill rotWithShape="1">
          <a:blip r:embed="rId3">
            <a:alphaModFix/>
          </a:blip>
          <a:srcRect b="0" l="0" r="0" t="0"/>
          <a:stretch/>
        </p:blipFill>
        <p:spPr>
          <a:xfrm>
            <a:off x="1285948" y="1917526"/>
            <a:ext cx="6572101" cy="3050150"/>
          </a:xfrm>
          <a:prstGeom prst="rect">
            <a:avLst/>
          </a:prstGeom>
          <a:noFill/>
          <a:ln>
            <a:noFill/>
          </a:ln>
        </p:spPr>
      </p:pic>
      <p:sp>
        <p:nvSpPr>
          <p:cNvPr id="205" name="Google Shape;205;p36"/>
          <p:cNvSpPr txBox="1"/>
          <p:nvPr/>
        </p:nvSpPr>
        <p:spPr>
          <a:xfrm>
            <a:off x="360600" y="90200"/>
            <a:ext cx="8422800" cy="171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1"/>
                </a:solidFill>
              </a:rPr>
              <a:t>The electromagnetic force holds atoms and molecules together. In fact, the forces of electric attraction and repulsion of electric charges are so dominant over the other three fundamental forces that they can be considered to be negligible as determiners of atomic and molecular structure. Even magnetic effects are usually apparent only at high resolutions, and as small corrections. </a:t>
            </a:r>
            <a:endParaRPr sz="18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7"/>
          <p:cNvSpPr txBox="1"/>
          <p:nvPr/>
        </p:nvSpPr>
        <p:spPr>
          <a:xfrm>
            <a:off x="3071850" y="67675"/>
            <a:ext cx="3000300" cy="77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400"/>
              </a:spcBef>
              <a:spcAft>
                <a:spcPts val="600"/>
              </a:spcAft>
              <a:buNone/>
            </a:pPr>
            <a:r>
              <a:rPr b="1" lang="tr" sz="2300">
                <a:solidFill>
                  <a:schemeClr val="dk1"/>
                </a:solidFill>
              </a:rPr>
              <a:t>The Weak Force</a:t>
            </a:r>
            <a:endParaRPr b="1" sz="2300">
              <a:solidFill>
                <a:schemeClr val="dk1"/>
              </a:solidFill>
            </a:endParaRPr>
          </a:p>
        </p:txBody>
      </p:sp>
      <p:pic>
        <p:nvPicPr>
          <p:cNvPr id="211" name="Google Shape;211;p37"/>
          <p:cNvPicPr preferRelativeResize="0"/>
          <p:nvPr/>
        </p:nvPicPr>
        <p:blipFill>
          <a:blip r:embed="rId3">
            <a:alphaModFix/>
          </a:blip>
          <a:stretch>
            <a:fillRect/>
          </a:stretch>
        </p:blipFill>
        <p:spPr>
          <a:xfrm>
            <a:off x="1635100" y="845875"/>
            <a:ext cx="5873790" cy="3992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nvSpPr>
        <p:spPr>
          <a:xfrm>
            <a:off x="72000" y="7218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Relative strength:</a:t>
            </a:r>
            <a:r>
              <a:rPr lang="tr" sz="1800">
                <a:solidFill>
                  <a:schemeClr val="dk1"/>
                </a:solidFill>
                <a:latin typeface="Times New Roman"/>
                <a:ea typeface="Times New Roman"/>
                <a:cs typeface="Times New Roman"/>
                <a:sym typeface="Times New Roman"/>
              </a:rPr>
              <a:t> 10</a:t>
            </a:r>
            <a:r>
              <a:rPr baseline="30000" lang="tr" sz="1800">
                <a:solidFill>
                  <a:schemeClr val="dk1"/>
                </a:solidFill>
                <a:latin typeface="Times New Roman"/>
                <a:ea typeface="Times New Roman"/>
                <a:cs typeface="Times New Roman"/>
                <a:sym typeface="Times New Roman"/>
              </a:rPr>
              <a:t>-6</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Range(m): </a:t>
            </a:r>
            <a:r>
              <a:rPr lang="tr" sz="1800">
                <a:solidFill>
                  <a:schemeClr val="dk1"/>
                </a:solidFill>
                <a:latin typeface="Times New Roman"/>
                <a:ea typeface="Times New Roman"/>
                <a:cs typeface="Times New Roman"/>
                <a:sym typeface="Times New Roman"/>
              </a:rPr>
              <a:t>10</a:t>
            </a:r>
            <a:r>
              <a:rPr baseline="30000" lang="tr" sz="1800">
                <a:solidFill>
                  <a:schemeClr val="dk1"/>
                </a:solidFill>
                <a:latin typeface="Times New Roman"/>
                <a:ea typeface="Times New Roman"/>
                <a:cs typeface="Times New Roman"/>
                <a:sym typeface="Times New Roman"/>
              </a:rPr>
              <a:t>-18</a:t>
            </a:r>
            <a:endParaRPr baseline="30000"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Particals: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W,Z bosons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Mass: &gt;80 GeV</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Spin: 2</a:t>
            </a:r>
            <a:endParaRPr/>
          </a:p>
        </p:txBody>
      </p:sp>
      <p:sp>
        <p:nvSpPr>
          <p:cNvPr id="217" name="Google Shape;217;p38"/>
          <p:cNvSpPr txBox="1"/>
          <p:nvPr/>
        </p:nvSpPr>
        <p:spPr>
          <a:xfrm>
            <a:off x="3072000" y="0"/>
            <a:ext cx="3000000" cy="72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2400"/>
              </a:spcBef>
              <a:spcAft>
                <a:spcPts val="600"/>
              </a:spcAft>
              <a:buNone/>
            </a:pPr>
            <a:r>
              <a:rPr b="1" lang="tr" sz="2300">
                <a:solidFill>
                  <a:schemeClr val="dk1"/>
                </a:solidFill>
              </a:rPr>
              <a:t>The Weak Force</a:t>
            </a:r>
            <a:endParaRPr b="1" sz="2300">
              <a:solidFill>
                <a:schemeClr val="dk1"/>
              </a:solidFill>
            </a:endParaRPr>
          </a:p>
        </p:txBody>
      </p:sp>
      <p:pic>
        <p:nvPicPr>
          <p:cNvPr id="218" name="Google Shape;218;p38"/>
          <p:cNvPicPr preferRelativeResize="0"/>
          <p:nvPr/>
        </p:nvPicPr>
        <p:blipFill>
          <a:blip r:embed="rId3">
            <a:alphaModFix/>
          </a:blip>
          <a:stretch>
            <a:fillRect/>
          </a:stretch>
        </p:blipFill>
        <p:spPr>
          <a:xfrm>
            <a:off x="2254850" y="1345113"/>
            <a:ext cx="6618125" cy="2453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9"/>
          <p:cNvPicPr preferRelativeResize="0"/>
          <p:nvPr/>
        </p:nvPicPr>
        <p:blipFill>
          <a:blip r:embed="rId3">
            <a:alphaModFix/>
          </a:blip>
          <a:stretch>
            <a:fillRect/>
          </a:stretch>
        </p:blipFill>
        <p:spPr>
          <a:xfrm>
            <a:off x="118550" y="253925"/>
            <a:ext cx="4276625" cy="2565975"/>
          </a:xfrm>
          <a:prstGeom prst="rect">
            <a:avLst/>
          </a:prstGeom>
          <a:noFill/>
          <a:ln>
            <a:noFill/>
          </a:ln>
        </p:spPr>
      </p:pic>
      <p:pic>
        <p:nvPicPr>
          <p:cNvPr descr="NeutronDecay" id="224" name="Google Shape;224;p39"/>
          <p:cNvPicPr preferRelativeResize="0"/>
          <p:nvPr/>
        </p:nvPicPr>
        <p:blipFill rotWithShape="1">
          <a:blip r:embed="rId4">
            <a:alphaModFix/>
          </a:blip>
          <a:srcRect b="0" l="0" r="0" t="0"/>
          <a:stretch/>
        </p:blipFill>
        <p:spPr>
          <a:xfrm>
            <a:off x="4507200" y="253925"/>
            <a:ext cx="4187325" cy="2791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0"/>
          <p:cNvSpPr txBox="1"/>
          <p:nvPr/>
        </p:nvSpPr>
        <p:spPr>
          <a:xfrm>
            <a:off x="3207350" y="0"/>
            <a:ext cx="3000000" cy="40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tr" sz="2300">
                <a:solidFill>
                  <a:schemeClr val="dk1"/>
                </a:solidFill>
              </a:rPr>
              <a:t>The Strong Force</a:t>
            </a:r>
            <a:endParaRPr b="1" sz="2300">
              <a:solidFill>
                <a:schemeClr val="dk1"/>
              </a:solidFill>
            </a:endParaRPr>
          </a:p>
        </p:txBody>
      </p:sp>
      <p:pic>
        <p:nvPicPr>
          <p:cNvPr descr="Gluon" id="230" name="Google Shape;230;p40"/>
          <p:cNvPicPr preferRelativeResize="0"/>
          <p:nvPr/>
        </p:nvPicPr>
        <p:blipFill rotWithShape="1">
          <a:blip r:embed="rId3">
            <a:alphaModFix/>
          </a:blip>
          <a:srcRect b="0" l="0" r="0" t="0"/>
          <a:stretch/>
        </p:blipFill>
        <p:spPr>
          <a:xfrm>
            <a:off x="4572001" y="1218100"/>
            <a:ext cx="4449725" cy="2910225"/>
          </a:xfrm>
          <a:prstGeom prst="rect">
            <a:avLst/>
          </a:prstGeom>
          <a:noFill/>
          <a:ln>
            <a:noFill/>
          </a:ln>
        </p:spPr>
      </p:pic>
      <p:sp>
        <p:nvSpPr>
          <p:cNvPr id="231" name="Google Shape;231;p40"/>
          <p:cNvSpPr txBox="1"/>
          <p:nvPr/>
        </p:nvSpPr>
        <p:spPr>
          <a:xfrm>
            <a:off x="90225" y="1173213"/>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Relative strength: 1</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Range(m): 10</a:t>
            </a:r>
            <a:r>
              <a:rPr baseline="30000" lang="tr" sz="1800">
                <a:solidFill>
                  <a:schemeClr val="dk1"/>
                </a:solidFill>
                <a:latin typeface="Times New Roman"/>
                <a:ea typeface="Times New Roman"/>
                <a:cs typeface="Times New Roman"/>
                <a:sym typeface="Times New Roman"/>
              </a:rPr>
              <a:t>-15</a:t>
            </a:r>
            <a:endParaRPr baseline="30000"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Particals: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Gluons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Nucleus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Mass: &gt;80 GeV</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Spin: 2</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41"/>
          <p:cNvPicPr preferRelativeResize="0"/>
          <p:nvPr/>
        </p:nvPicPr>
        <p:blipFill>
          <a:blip r:embed="rId3">
            <a:alphaModFix/>
          </a:blip>
          <a:stretch>
            <a:fillRect/>
          </a:stretch>
        </p:blipFill>
        <p:spPr>
          <a:xfrm>
            <a:off x="2153150" y="1122450"/>
            <a:ext cx="4837700" cy="3096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2"/>
          <p:cNvSpPr txBox="1"/>
          <p:nvPr/>
        </p:nvSpPr>
        <p:spPr>
          <a:xfrm>
            <a:off x="45125" y="0"/>
            <a:ext cx="8685300" cy="16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1"/>
                </a:solidFill>
              </a:rPr>
              <a:t>The strong </a:t>
            </a:r>
            <a:r>
              <a:rPr lang="tr" sz="1800">
                <a:solidFill>
                  <a:schemeClr val="dk1"/>
                </a:solidFill>
              </a:rPr>
              <a:t>force which can hold a nucleus together against the enormous forces of repulsion of the protons is strong indeed. However, it is not an inverse square force like the electromagnetic force and it has a very</a:t>
            </a:r>
            <a:r>
              <a:rPr lang="tr" sz="1800">
                <a:solidFill>
                  <a:schemeClr val="dk1"/>
                </a:solidFill>
                <a:uFill>
                  <a:noFill/>
                </a:uFill>
                <a:hlinkClick r:id="rId3"/>
              </a:rPr>
              <a:t> short range</a:t>
            </a:r>
            <a:r>
              <a:rPr lang="tr" sz="1800">
                <a:solidFill>
                  <a:schemeClr val="dk1"/>
                </a:solidFill>
              </a:rPr>
              <a:t>.</a:t>
            </a:r>
            <a:r>
              <a:rPr lang="tr" sz="1800">
                <a:solidFill>
                  <a:schemeClr val="dk1"/>
                </a:solidFill>
                <a:uFill>
                  <a:noFill/>
                </a:uFill>
                <a:hlinkClick r:id="rId4"/>
              </a:rPr>
              <a:t> </a:t>
            </a:r>
            <a:r>
              <a:rPr lang="tr" sz="1800">
                <a:solidFill>
                  <a:schemeClr val="dk1"/>
                </a:solidFill>
              </a:rPr>
              <a:t>Yukawa modeled the strong force as an exchange force</a:t>
            </a:r>
            <a:r>
              <a:rPr lang="tr" sz="1800">
                <a:solidFill>
                  <a:schemeClr val="dk1"/>
                </a:solidFill>
                <a:uFill>
                  <a:noFill/>
                </a:uFill>
                <a:hlinkClick r:id="rId5"/>
              </a:rPr>
              <a:t> </a:t>
            </a:r>
            <a:r>
              <a:rPr lang="tr" sz="1800">
                <a:solidFill>
                  <a:schemeClr val="dk1"/>
                </a:solidFill>
              </a:rPr>
              <a:t>in which the exchange particles are</a:t>
            </a:r>
            <a:r>
              <a:rPr lang="tr" sz="1800">
                <a:solidFill>
                  <a:schemeClr val="dk1"/>
                </a:solidFill>
                <a:uFill>
                  <a:noFill/>
                </a:uFill>
                <a:hlinkClick r:id="rId6"/>
              </a:rPr>
              <a:t> </a:t>
            </a:r>
            <a:r>
              <a:rPr lang="tr" sz="1800">
                <a:solidFill>
                  <a:schemeClr val="dk1"/>
                </a:solidFill>
              </a:rPr>
              <a:t>pions and other heavier particles. The</a:t>
            </a:r>
            <a:r>
              <a:rPr lang="tr" sz="1800">
                <a:solidFill>
                  <a:schemeClr val="dk1"/>
                </a:solidFill>
                <a:uFill>
                  <a:noFill/>
                </a:uFill>
                <a:hlinkClick r:id="rId7"/>
              </a:rPr>
              <a:t> </a:t>
            </a:r>
            <a:r>
              <a:rPr lang="tr" sz="1800">
                <a:solidFill>
                  <a:schemeClr val="dk1"/>
                </a:solidFill>
              </a:rPr>
              <a:t>range of a particle exchange force is limited by the uncertainty principle. It is the strongest of the</a:t>
            </a:r>
            <a:r>
              <a:rPr lang="tr" sz="1800">
                <a:solidFill>
                  <a:schemeClr val="dk1"/>
                </a:solidFill>
                <a:uFill>
                  <a:noFill/>
                </a:uFill>
                <a:hlinkClick r:id="rId8"/>
              </a:rPr>
              <a:t> four fundamental forces</a:t>
            </a:r>
            <a:r>
              <a:rPr lang="tr" sz="1800">
                <a:solidFill>
                  <a:schemeClr val="dk1"/>
                </a:solidFill>
              </a:rPr>
              <a:t>.</a:t>
            </a:r>
            <a:endParaRPr sz="1800"/>
          </a:p>
        </p:txBody>
      </p:sp>
      <p:pic>
        <p:nvPicPr>
          <p:cNvPr id="242" name="Google Shape;242;p42"/>
          <p:cNvPicPr preferRelativeResize="0"/>
          <p:nvPr/>
        </p:nvPicPr>
        <p:blipFill>
          <a:blip r:embed="rId9">
            <a:alphaModFix/>
          </a:blip>
          <a:stretch>
            <a:fillRect/>
          </a:stretch>
        </p:blipFill>
        <p:spPr>
          <a:xfrm>
            <a:off x="1403550" y="1787875"/>
            <a:ext cx="5968449" cy="3310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descr="main-qimg-aa26ef9d58c54e40903d37676cfe8a35" id="247" name="Google Shape;247;p43"/>
          <p:cNvPicPr preferRelativeResize="0"/>
          <p:nvPr/>
        </p:nvPicPr>
        <p:blipFill rotWithShape="1">
          <a:blip r:embed="rId3">
            <a:alphaModFix/>
          </a:blip>
          <a:srcRect b="0" l="0" r="0" t="0"/>
          <a:stretch/>
        </p:blipFill>
        <p:spPr>
          <a:xfrm>
            <a:off x="3918720" y="3059836"/>
            <a:ext cx="3179445" cy="21821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descr="http://hyperphysics.phy-astr.gsu.edu/hbase/Forces/imgfor/funfor1.png" id="136" name="Google Shape;136;p26">
            <a:hlinkClick r:id="rId3"/>
          </p:cNvPr>
          <p:cNvPicPr preferRelativeResize="0"/>
          <p:nvPr/>
        </p:nvPicPr>
        <p:blipFill rotWithShape="1">
          <a:blip r:embed="rId4">
            <a:alphaModFix/>
          </a:blip>
          <a:srcRect b="0" l="0" r="0" t="0"/>
          <a:stretch/>
        </p:blipFill>
        <p:spPr>
          <a:xfrm>
            <a:off x="695499" y="535230"/>
            <a:ext cx="8019888" cy="973201"/>
          </a:xfrm>
          <a:prstGeom prst="rect">
            <a:avLst/>
          </a:prstGeom>
          <a:noFill/>
          <a:ln>
            <a:noFill/>
          </a:ln>
        </p:spPr>
      </p:pic>
      <p:pic>
        <p:nvPicPr>
          <p:cNvPr descr="http://hyperphysics.phy-astr.gsu.edu/hbase/Forces/imgfor/funfor2.png" id="137" name="Google Shape;137;p26">
            <a:hlinkClick r:id="rId5"/>
          </p:cNvPr>
          <p:cNvPicPr preferRelativeResize="0"/>
          <p:nvPr/>
        </p:nvPicPr>
        <p:blipFill rotWithShape="1">
          <a:blip r:embed="rId6">
            <a:alphaModFix/>
          </a:blip>
          <a:srcRect b="0" l="0" r="0" t="0"/>
          <a:stretch/>
        </p:blipFill>
        <p:spPr>
          <a:xfrm>
            <a:off x="562056" y="1616571"/>
            <a:ext cx="7993200" cy="820012"/>
          </a:xfrm>
          <a:prstGeom prst="rect">
            <a:avLst/>
          </a:prstGeom>
          <a:noFill/>
          <a:ln>
            <a:noFill/>
          </a:ln>
        </p:spPr>
      </p:pic>
      <p:pic>
        <p:nvPicPr>
          <p:cNvPr descr="http://hyperphysics.phy-astr.gsu.edu/hbase/Forces/imgfor/funfor3.png" id="138" name="Google Shape;138;p26">
            <a:hlinkClick r:id="rId7"/>
          </p:cNvPr>
          <p:cNvPicPr preferRelativeResize="0"/>
          <p:nvPr/>
        </p:nvPicPr>
        <p:blipFill rotWithShape="1">
          <a:blip r:embed="rId8">
            <a:alphaModFix/>
          </a:blip>
          <a:srcRect b="0" l="0" r="0" t="0"/>
          <a:stretch/>
        </p:blipFill>
        <p:spPr>
          <a:xfrm>
            <a:off x="428612" y="2562744"/>
            <a:ext cx="8006544" cy="1027266"/>
          </a:xfrm>
          <a:prstGeom prst="rect">
            <a:avLst/>
          </a:prstGeom>
          <a:noFill/>
          <a:ln>
            <a:noFill/>
          </a:ln>
        </p:spPr>
      </p:pic>
      <p:pic>
        <p:nvPicPr>
          <p:cNvPr descr="http://hyperphysics.phy-astr.gsu.edu/hbase/Forces/imgfor/funfor4.png" id="139" name="Google Shape;139;p26">
            <a:hlinkClick r:id="rId9"/>
          </p:cNvPr>
          <p:cNvPicPr preferRelativeResize="0"/>
          <p:nvPr/>
        </p:nvPicPr>
        <p:blipFill rotWithShape="1">
          <a:blip r:embed="rId10">
            <a:alphaModFix/>
          </a:blip>
          <a:srcRect b="0" l="0" r="0" t="0"/>
          <a:stretch/>
        </p:blipFill>
        <p:spPr>
          <a:xfrm>
            <a:off x="562056" y="3914420"/>
            <a:ext cx="8006544" cy="693855"/>
          </a:xfrm>
          <a:prstGeom prst="rect">
            <a:avLst/>
          </a:prstGeom>
          <a:noFill/>
          <a:ln>
            <a:noFill/>
          </a:ln>
        </p:spPr>
      </p:pic>
      <p:sp>
        <p:nvSpPr>
          <p:cNvPr id="140" name="Google Shape;140;p26"/>
          <p:cNvSpPr txBox="1"/>
          <p:nvPr/>
        </p:nvSpPr>
        <p:spPr>
          <a:xfrm>
            <a:off x="2364864" y="135350"/>
            <a:ext cx="4134000" cy="728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tr" sz="1800">
                <a:solidFill>
                  <a:srgbClr val="000000"/>
                </a:solidFill>
                <a:latin typeface="Times New Roman"/>
                <a:ea typeface="Times New Roman"/>
                <a:cs typeface="Times New Roman"/>
                <a:sym typeface="Times New Roman"/>
              </a:rPr>
              <a:t>Fundamental Forces</a:t>
            </a:r>
            <a:endParaRPr/>
          </a:p>
          <a:p>
            <a:pPr indent="0" lvl="0" marL="0" marR="0" rtl="0" algn="ctr">
              <a:spcBef>
                <a:spcPts val="0"/>
              </a:spcBef>
              <a:spcAft>
                <a:spcPts val="0"/>
              </a:spcAft>
              <a:buNone/>
            </a:pPr>
            <a:r>
              <a:rPr lang="tr" sz="800">
                <a:solidFill>
                  <a:schemeClr val="dk1"/>
                </a:solidFill>
                <a:latin typeface="Times New Roman"/>
                <a:ea typeface="Times New Roman"/>
                <a:cs typeface="Times New Roman"/>
                <a:sym typeface="Times New Roman"/>
              </a:rPr>
              <a:t>  </a:t>
            </a:r>
            <a:br>
              <a:rPr lang="tr" sz="9600">
                <a:solidFill>
                  <a:schemeClr val="dk1"/>
                </a:solidFill>
                <a:latin typeface="Arial"/>
                <a:ea typeface="Arial"/>
                <a:cs typeface="Arial"/>
                <a:sym typeface="Arial"/>
              </a:rPr>
            </a:br>
            <a:endParaRPr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graphicFrame>
        <p:nvGraphicFramePr>
          <p:cNvPr id="252" name="Google Shape;252;p44"/>
          <p:cNvGraphicFramePr/>
          <p:nvPr/>
        </p:nvGraphicFramePr>
        <p:xfrm>
          <a:off x="0" y="0"/>
          <a:ext cx="3000000" cy="3000000"/>
        </p:xfrm>
        <a:graphic>
          <a:graphicData uri="http://schemas.openxmlformats.org/drawingml/2006/table">
            <a:tbl>
              <a:tblPr>
                <a:noFill/>
                <a:tableStyleId>{7A58F299-F0B4-4A4E-8DAA-79F47E823457}</a:tableStyleId>
              </a:tblPr>
              <a:tblGrid>
                <a:gridCol w="1464475"/>
                <a:gridCol w="1464475"/>
                <a:gridCol w="1464475"/>
                <a:gridCol w="1464475"/>
                <a:gridCol w="1464475"/>
                <a:gridCol w="1464475"/>
              </a:tblGrid>
              <a:tr h="754350">
                <a:tc>
                  <a:txBody>
                    <a:bodyPr/>
                    <a:lstStyle/>
                    <a:p>
                      <a:pPr indent="0" lvl="0" marL="0" marR="0" rtl="0" algn="l">
                        <a:lnSpc>
                          <a:spcPct val="115000"/>
                        </a:lnSpc>
                        <a:spcBef>
                          <a:spcPts val="0"/>
                        </a:spcBef>
                        <a:spcAft>
                          <a:spcPts val="0"/>
                        </a:spcAft>
                        <a:buNone/>
                      </a:pPr>
                      <a:r>
                        <a:rPr b="1" lang="tr" sz="800" u="none" cap="none" strike="noStrike">
                          <a:solidFill>
                            <a:srgbClr val="222222"/>
                          </a:solidFill>
                          <a:latin typeface="Helvetica Neue"/>
                          <a:ea typeface="Helvetica Neue"/>
                          <a:cs typeface="Helvetica Neue"/>
                          <a:sym typeface="Helvetica Neue"/>
                        </a:rPr>
                        <a:t>Interaction</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None/>
                      </a:pPr>
                      <a:r>
                        <a:rPr b="1" lang="tr" sz="800" u="none" cap="none" strike="noStrike">
                          <a:solidFill>
                            <a:srgbClr val="222222"/>
                          </a:solidFill>
                          <a:latin typeface="Helvetica Neue"/>
                          <a:ea typeface="Helvetica Neue"/>
                          <a:cs typeface="Helvetica Neue"/>
                          <a:sym typeface="Helvetica Neue"/>
                        </a:rPr>
                        <a:t>Current Theory</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None/>
                      </a:pPr>
                      <a:r>
                        <a:rPr b="1" lang="tr" sz="800" u="none" cap="none" strike="noStrike">
                          <a:solidFill>
                            <a:srgbClr val="222222"/>
                          </a:solidFill>
                          <a:latin typeface="Helvetica Neue"/>
                          <a:ea typeface="Helvetica Neue"/>
                          <a:cs typeface="Helvetica Neue"/>
                          <a:sym typeface="Helvetica Neue"/>
                        </a:rPr>
                        <a:t>Mediators</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None/>
                      </a:pPr>
                      <a:r>
                        <a:rPr b="1" lang="tr" sz="800" u="none" cap="none" strike="noStrike">
                          <a:solidFill>
                            <a:srgbClr val="222222"/>
                          </a:solidFill>
                          <a:latin typeface="Helvetica Neue"/>
                          <a:ea typeface="Helvetica Neue"/>
                          <a:cs typeface="Helvetica Neue"/>
                          <a:sym typeface="Helvetica Neue"/>
                        </a:rPr>
                        <a:t>Relative Strength</a:t>
                      </a:r>
                      <a:r>
                        <a:rPr b="1" baseline="30000" lang="tr" sz="600" u="sng" cap="none" strike="noStrike">
                          <a:solidFill>
                            <a:schemeClr val="hlink"/>
                          </a:solidFill>
                          <a:latin typeface="Helvetica Neue"/>
                          <a:ea typeface="Helvetica Neue"/>
                          <a:cs typeface="Helvetica Neue"/>
                          <a:sym typeface="Helvetica Neue"/>
                          <a:hlinkClick r:id="rId3"/>
                        </a:rPr>
                        <a:t>[1]</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None/>
                      </a:pPr>
                      <a:r>
                        <a:rPr b="1" lang="tr" sz="800" u="none" cap="none" strike="noStrike">
                          <a:solidFill>
                            <a:srgbClr val="222222"/>
                          </a:solidFill>
                          <a:latin typeface="Helvetica Neue"/>
                          <a:ea typeface="Helvetica Neue"/>
                          <a:cs typeface="Helvetica Neue"/>
                          <a:sym typeface="Helvetica Neue"/>
                        </a:rPr>
                        <a:t>Long-Distance Behavior</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c>
                  <a:txBody>
                    <a:bodyPr/>
                    <a:lstStyle/>
                    <a:p>
                      <a:pPr indent="0" lvl="0" marL="0" marR="0" rtl="0" algn="l">
                        <a:lnSpc>
                          <a:spcPct val="115000"/>
                        </a:lnSpc>
                        <a:spcBef>
                          <a:spcPts val="0"/>
                        </a:spcBef>
                        <a:spcAft>
                          <a:spcPts val="0"/>
                        </a:spcAft>
                        <a:buNone/>
                      </a:pPr>
                      <a:r>
                        <a:rPr b="1" lang="tr" sz="800" u="none" cap="none" strike="noStrike">
                          <a:solidFill>
                            <a:srgbClr val="222222"/>
                          </a:solidFill>
                          <a:latin typeface="Helvetica Neue"/>
                          <a:ea typeface="Helvetica Neue"/>
                          <a:cs typeface="Helvetica Neue"/>
                          <a:sym typeface="Helvetica Neue"/>
                        </a:rPr>
                        <a:t>Range(m)</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2F2F2"/>
                    </a:solidFill>
                  </a:tcPr>
                </a:tc>
              </a:tr>
              <a:tr h="1155375">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Strong</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Quantum chromodynamics</a:t>
                      </a:r>
                      <a:br>
                        <a:rPr lang="tr" sz="800" u="none" cap="none" strike="noStrike">
                          <a:solidFill>
                            <a:srgbClr val="222222"/>
                          </a:solidFill>
                          <a:latin typeface="Helvetica Neue"/>
                          <a:ea typeface="Helvetica Neue"/>
                          <a:cs typeface="Helvetica Neue"/>
                          <a:sym typeface="Helvetica Neue"/>
                        </a:rPr>
                      </a:br>
                      <a:r>
                        <a:rPr lang="tr" sz="800" u="none" cap="none" strike="noStrike">
                          <a:solidFill>
                            <a:srgbClr val="222222"/>
                          </a:solidFill>
                          <a:latin typeface="Helvetica Neue"/>
                          <a:ea typeface="Helvetica Neue"/>
                          <a:cs typeface="Helvetica Neue"/>
                          <a:sym typeface="Helvetica Neue"/>
                        </a:rPr>
                        <a:t>(QCD)</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gluons</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10</a:t>
                      </a:r>
                      <a:r>
                        <a:rPr baseline="30000" lang="tr" sz="600" u="none" cap="none" strike="noStrike">
                          <a:solidFill>
                            <a:srgbClr val="222222"/>
                          </a:solidFill>
                          <a:latin typeface="Helvetica Neue"/>
                          <a:ea typeface="Helvetica Neue"/>
                          <a:cs typeface="Helvetica Neue"/>
                          <a:sym typeface="Helvetica Neue"/>
                        </a:rPr>
                        <a:t>38</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t/>
                      </a:r>
                      <a:endParaRPr sz="800" u="none" cap="none" strike="noStrike">
                        <a:solidFill>
                          <a:srgbClr val="222222"/>
                        </a:solidFill>
                        <a:latin typeface="Helvetica Neue"/>
                        <a:ea typeface="Helvetica Neue"/>
                        <a:cs typeface="Helvetica Neue"/>
                        <a:sym typeface="Helvetica Neue"/>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10</a:t>
                      </a:r>
                      <a:r>
                        <a:rPr baseline="30000" lang="tr" sz="600" u="none" cap="none" strike="noStrike">
                          <a:solidFill>
                            <a:srgbClr val="222222"/>
                          </a:solidFill>
                          <a:latin typeface="Helvetica Neue"/>
                          <a:ea typeface="Helvetica Neue"/>
                          <a:cs typeface="Helvetica Neue"/>
                          <a:sym typeface="Helvetica Neue"/>
                        </a:rPr>
                        <a:t>-15</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r>
              <a:tr h="1155375">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Electromagnetic</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Quantum electrodynamics</a:t>
                      </a:r>
                      <a:br>
                        <a:rPr lang="tr" sz="800" u="none" cap="none" strike="noStrike">
                          <a:solidFill>
                            <a:srgbClr val="222222"/>
                          </a:solidFill>
                          <a:latin typeface="Helvetica Neue"/>
                          <a:ea typeface="Helvetica Neue"/>
                          <a:cs typeface="Helvetica Neue"/>
                          <a:sym typeface="Helvetica Neue"/>
                        </a:rPr>
                      </a:br>
                      <a:r>
                        <a:rPr lang="tr" sz="800" u="none" cap="none" strike="noStrike">
                          <a:solidFill>
                            <a:srgbClr val="222222"/>
                          </a:solidFill>
                          <a:latin typeface="Helvetica Neue"/>
                          <a:ea typeface="Helvetica Neue"/>
                          <a:cs typeface="Helvetica Neue"/>
                          <a:sym typeface="Helvetica Neue"/>
                        </a:rPr>
                        <a:t>(QED)</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60000"/>
                        </a:lnSpc>
                        <a:spcBef>
                          <a:spcPts val="0"/>
                        </a:spcBef>
                        <a:spcAft>
                          <a:spcPts val="0"/>
                        </a:spcAft>
                        <a:buNone/>
                      </a:pPr>
                      <a:r>
                        <a:rPr b="0" i="0" lang="tr" sz="900" u="none" cap="none" strike="noStrike">
                          <a:solidFill>
                            <a:srgbClr val="262626"/>
                          </a:solidFill>
                          <a:latin typeface="Times New Roman"/>
                          <a:ea typeface="Times New Roman"/>
                          <a:cs typeface="Times New Roman"/>
                          <a:sym typeface="Times New Roman"/>
                        </a:rPr>
                        <a:t>photons</a:t>
                      </a:r>
                      <a:endParaRPr b="0" i="0" sz="700" u="none" cap="none" strike="noStrike">
                        <a:solidFill>
                          <a:srgbClr val="262626"/>
                        </a:solidFill>
                        <a:latin typeface="Times New Roman"/>
                        <a:ea typeface="Times New Roman"/>
                        <a:cs typeface="Times New Roman"/>
                        <a:sym typeface="Times New Roman"/>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10</a:t>
                      </a:r>
                      <a:r>
                        <a:rPr baseline="30000" lang="tr" sz="600" u="none" cap="none" strike="noStrike">
                          <a:solidFill>
                            <a:srgbClr val="222222"/>
                          </a:solidFill>
                          <a:latin typeface="Helvetica Neue"/>
                          <a:ea typeface="Helvetica Neue"/>
                          <a:cs typeface="Helvetica Neue"/>
                          <a:sym typeface="Helvetica Neue"/>
                        </a:rPr>
                        <a:t>36</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t/>
                      </a:r>
                      <a:endParaRPr sz="800" u="none" cap="none" strike="noStrike">
                        <a:solidFill>
                          <a:srgbClr val="222222"/>
                        </a:solidFill>
                        <a:latin typeface="Helvetica Neue"/>
                        <a:ea typeface="Helvetica Neue"/>
                        <a:cs typeface="Helvetica Neue"/>
                        <a:sym typeface="Helvetica Neue"/>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infinite</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r>
              <a:tr h="655100">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Weak</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Electroweak Theory</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W and Z bosons</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10</a:t>
                      </a:r>
                      <a:r>
                        <a:rPr baseline="30000" lang="tr" sz="600" u="none" cap="none" strike="noStrike">
                          <a:solidFill>
                            <a:srgbClr val="222222"/>
                          </a:solidFill>
                          <a:latin typeface="Helvetica Neue"/>
                          <a:ea typeface="Helvetica Neue"/>
                          <a:cs typeface="Helvetica Neue"/>
                          <a:sym typeface="Helvetica Neue"/>
                        </a:rPr>
                        <a:t>25</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t/>
                      </a:r>
                      <a:endParaRPr sz="800" u="none" cap="none" strike="noStrike">
                        <a:solidFill>
                          <a:srgbClr val="222222"/>
                        </a:solidFill>
                        <a:latin typeface="Helvetica Neue"/>
                        <a:ea typeface="Helvetica Neue"/>
                        <a:cs typeface="Helvetica Neue"/>
                        <a:sym typeface="Helvetica Neue"/>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10</a:t>
                      </a:r>
                      <a:r>
                        <a:rPr baseline="30000" lang="tr" sz="600" u="none" cap="none" strike="noStrike">
                          <a:solidFill>
                            <a:srgbClr val="222222"/>
                          </a:solidFill>
                          <a:latin typeface="Helvetica Neue"/>
                          <a:ea typeface="Helvetica Neue"/>
                          <a:cs typeface="Helvetica Neue"/>
                          <a:sym typeface="Helvetica Neue"/>
                        </a:rPr>
                        <a:t>-18</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r>
              <a:tr h="1155375">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Gravitation</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General Relativity</a:t>
                      </a:r>
                      <a:br>
                        <a:rPr lang="tr" sz="800" u="none" cap="none" strike="noStrike">
                          <a:solidFill>
                            <a:srgbClr val="222222"/>
                          </a:solidFill>
                          <a:latin typeface="Helvetica Neue"/>
                          <a:ea typeface="Helvetica Neue"/>
                          <a:cs typeface="Helvetica Neue"/>
                          <a:sym typeface="Helvetica Neue"/>
                        </a:rPr>
                      </a:br>
                      <a:r>
                        <a:rPr lang="tr" sz="800" u="none" cap="none" strike="noStrike">
                          <a:solidFill>
                            <a:srgbClr val="222222"/>
                          </a:solidFill>
                          <a:latin typeface="Helvetica Neue"/>
                          <a:ea typeface="Helvetica Neue"/>
                          <a:cs typeface="Helvetica Neue"/>
                          <a:sym typeface="Helvetica Neue"/>
                        </a:rPr>
                        <a:t>(GR)</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gravitons (not yet discovered)</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1</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t/>
                      </a:r>
                      <a:endParaRPr sz="800" u="none" cap="none" strike="noStrike">
                        <a:solidFill>
                          <a:srgbClr val="222222"/>
                        </a:solidFill>
                        <a:latin typeface="Helvetica Neue"/>
                        <a:ea typeface="Helvetica Neue"/>
                        <a:cs typeface="Helvetica Neue"/>
                        <a:sym typeface="Helvetica Neue"/>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c>
                  <a:txBody>
                    <a:bodyPr/>
                    <a:lstStyle/>
                    <a:p>
                      <a:pPr indent="0" lvl="0" marL="0" marR="0" rtl="0" algn="l">
                        <a:lnSpc>
                          <a:spcPct val="174545"/>
                        </a:lnSpc>
                        <a:spcBef>
                          <a:spcPts val="0"/>
                        </a:spcBef>
                        <a:spcAft>
                          <a:spcPts val="0"/>
                        </a:spcAft>
                        <a:buNone/>
                      </a:pPr>
                      <a:r>
                        <a:rPr lang="tr" sz="800" u="none" cap="none" strike="noStrike">
                          <a:solidFill>
                            <a:srgbClr val="222222"/>
                          </a:solidFill>
                          <a:latin typeface="Helvetica Neue"/>
                          <a:ea typeface="Helvetica Neue"/>
                          <a:cs typeface="Helvetica Neue"/>
                          <a:sym typeface="Helvetica Neue"/>
                        </a:rPr>
                        <a:t>infinite</a:t>
                      </a:r>
                      <a:endParaRPr sz="600" u="none" cap="none" strike="noStrike">
                        <a:latin typeface="Noto Sans Symbols"/>
                        <a:ea typeface="Noto Sans Symbols"/>
                        <a:cs typeface="Noto Sans Symbols"/>
                        <a:sym typeface="Noto Sans Symbols"/>
                      </a:endParaRPr>
                    </a:p>
                  </a:txBody>
                  <a:tcPr marT="56000" marB="56000" marR="74675" marL="746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9F9F9"/>
                    </a:solidFill>
                  </a:tcPr>
                </a:tc>
              </a:tr>
            </a:tbl>
          </a:graphicData>
        </a:graphic>
      </p:graphicFrame>
      <p:pic>
        <p:nvPicPr>
          <p:cNvPr descr="{1}" id="253" name="Google Shape;253;p44"/>
          <p:cNvPicPr preferRelativeResize="0"/>
          <p:nvPr/>
        </p:nvPicPr>
        <p:blipFill rotWithShape="1">
          <a:blip r:embed="rId4">
            <a:alphaModFix/>
          </a:blip>
          <a:srcRect b="0" l="0" r="0" t="0"/>
          <a:stretch/>
        </p:blipFill>
        <p:spPr>
          <a:xfrm>
            <a:off x="6429388" y="1285866"/>
            <a:ext cx="66675" cy="107156"/>
          </a:xfrm>
          <a:prstGeom prst="rect">
            <a:avLst/>
          </a:prstGeom>
          <a:noFill/>
          <a:ln>
            <a:noFill/>
          </a:ln>
        </p:spPr>
      </p:pic>
      <p:pic>
        <p:nvPicPr>
          <p:cNvPr descr="\frac{1}{r^2}" id="254" name="Google Shape;254;p44"/>
          <p:cNvPicPr preferRelativeResize="0"/>
          <p:nvPr/>
        </p:nvPicPr>
        <p:blipFill rotWithShape="1">
          <a:blip r:embed="rId5">
            <a:alphaModFix/>
          </a:blip>
          <a:srcRect b="0" l="0" r="0" t="0"/>
          <a:stretch/>
        </p:blipFill>
        <p:spPr>
          <a:xfrm>
            <a:off x="6357950" y="2411014"/>
            <a:ext cx="180975" cy="292894"/>
          </a:xfrm>
          <a:prstGeom prst="rect">
            <a:avLst/>
          </a:prstGeom>
          <a:noFill/>
          <a:ln>
            <a:noFill/>
          </a:ln>
        </p:spPr>
      </p:pic>
      <p:pic>
        <p:nvPicPr>
          <p:cNvPr descr="\frac{e^{-m_{W,Z}r}}{r}" id="255" name="Google Shape;255;p44"/>
          <p:cNvPicPr preferRelativeResize="0"/>
          <p:nvPr/>
        </p:nvPicPr>
        <p:blipFill rotWithShape="1">
          <a:blip r:embed="rId6">
            <a:alphaModFix/>
          </a:blip>
          <a:srcRect b="0" l="0" r="0" t="0"/>
          <a:stretch/>
        </p:blipFill>
        <p:spPr>
          <a:xfrm>
            <a:off x="6143636" y="3214692"/>
            <a:ext cx="464344" cy="292894"/>
          </a:xfrm>
          <a:prstGeom prst="rect">
            <a:avLst/>
          </a:prstGeom>
          <a:noFill/>
          <a:ln>
            <a:noFill/>
          </a:ln>
        </p:spPr>
      </p:pic>
      <p:pic>
        <p:nvPicPr>
          <p:cNvPr descr="\frac{1}{r^2}" id="256" name="Google Shape;256;p44"/>
          <p:cNvPicPr preferRelativeResize="0"/>
          <p:nvPr/>
        </p:nvPicPr>
        <p:blipFill rotWithShape="1">
          <a:blip r:embed="rId5">
            <a:alphaModFix/>
          </a:blip>
          <a:srcRect b="0" l="0" r="0" t="0"/>
          <a:stretch/>
        </p:blipFill>
        <p:spPr>
          <a:xfrm>
            <a:off x="6429388" y="4071948"/>
            <a:ext cx="180975" cy="2928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60" name="Shape 260"/>
        <p:cNvGrpSpPr/>
        <p:nvPr/>
      </p:nvGrpSpPr>
      <p:grpSpPr>
        <a:xfrm>
          <a:off x="0" y="0"/>
          <a:ext cx="0" cy="0"/>
          <a:chOff x="0" y="0"/>
          <a:chExt cx="0" cy="0"/>
        </a:xfrm>
      </p:grpSpPr>
      <p:graphicFrame>
        <p:nvGraphicFramePr>
          <p:cNvPr id="261" name="Google Shape;261;p45"/>
          <p:cNvGraphicFramePr/>
          <p:nvPr/>
        </p:nvGraphicFramePr>
        <p:xfrm>
          <a:off x="642910" y="160717"/>
          <a:ext cx="3000000" cy="3000000"/>
        </p:xfrm>
        <a:graphic>
          <a:graphicData uri="http://schemas.openxmlformats.org/drawingml/2006/table">
            <a:tbl>
              <a:tblPr>
                <a:noFill/>
                <a:tableStyleId>{7A58F299-F0B4-4A4E-8DAA-79F47E823457}</a:tableStyleId>
              </a:tblPr>
              <a:tblGrid>
                <a:gridCol w="1238250"/>
                <a:gridCol w="1238250"/>
                <a:gridCol w="1238250"/>
                <a:gridCol w="1238250"/>
                <a:gridCol w="1238250"/>
                <a:gridCol w="1238250"/>
              </a:tblGrid>
              <a:tr h="558075">
                <a:tc>
                  <a:txBody>
                    <a:bodyPr/>
                    <a:lstStyle/>
                    <a:p>
                      <a:pPr indent="0" lvl="0" marL="0" marR="0" rtl="0" algn="ctr">
                        <a:spcBef>
                          <a:spcPts val="0"/>
                        </a:spcBef>
                        <a:spcAft>
                          <a:spcPts val="0"/>
                        </a:spcAft>
                        <a:buNone/>
                      </a:pPr>
                      <a:r>
                        <a:rPr lang="tr" sz="1400" u="none" cap="none" strike="noStrike"/>
                        <a:t>Interaction</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tr" sz="1400" u="none" cap="none" strike="noStrike"/>
                        <a:t>Current theory</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tr" sz="1400" u="none" cap="none" strike="noStrike"/>
                        <a:t>Mediators</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tr" sz="1400" u="none" cap="none" strike="noStrike"/>
                        <a:t>Relative strength</a:t>
                      </a:r>
                      <a:endParaRPr sz="1400" u="none" cap="none" strike="noStrike"/>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tr" sz="1400" u="none" cap="none" strike="noStrike"/>
                        <a:t>Long-distance behavior</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c>
                  <a:txBody>
                    <a:bodyPr/>
                    <a:lstStyle/>
                    <a:p>
                      <a:pPr indent="0" lvl="0" marL="0" marR="0" rtl="0" algn="ctr">
                        <a:spcBef>
                          <a:spcPts val="0"/>
                        </a:spcBef>
                        <a:spcAft>
                          <a:spcPts val="0"/>
                        </a:spcAft>
                        <a:buNone/>
                      </a:pPr>
                      <a:r>
                        <a:rPr lang="tr" sz="1400" u="none" cap="none" strike="noStrike"/>
                        <a:t>Range (m)</a:t>
                      </a:r>
                      <a:endParaRPr sz="1400" u="none" cap="none" strike="noStrike"/>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EAECF0"/>
                    </a:solidFill>
                  </a:tcPr>
                </a:tc>
              </a:tr>
              <a:tr h="945450">
                <a:tc>
                  <a:txBody>
                    <a:bodyPr/>
                    <a:lstStyle/>
                    <a:p>
                      <a:pPr indent="0" lvl="0" marL="0" marR="0" rtl="0" algn="l">
                        <a:spcBef>
                          <a:spcPts val="0"/>
                        </a:spcBef>
                        <a:spcAft>
                          <a:spcPts val="0"/>
                        </a:spcAft>
                        <a:buNone/>
                      </a:pPr>
                      <a:r>
                        <a:rPr lang="tr" sz="1400" u="none" cap="none" strike="noStrike"/>
                        <a:t>Weak</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Electroweak Theory (EWT)</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u="sng" strike="noStrike">
                          <a:solidFill>
                            <a:schemeClr val="hlink"/>
                          </a:solidFill>
                          <a:hlinkClick r:id="rId3"/>
                        </a:rPr>
                        <a:t>W and Z bosons</a:t>
                      </a:r>
                      <a:endParaRPr sz="14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10</a:t>
                      </a:r>
                      <a:r>
                        <a:rPr baseline="30000" lang="tr" sz="1400"/>
                        <a:t>25</a:t>
                      </a:r>
                      <a:endParaRPr sz="14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t/>
                      </a:r>
                      <a:endParaRPr sz="7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10</a:t>
                      </a:r>
                      <a:r>
                        <a:rPr baseline="30000" lang="tr" sz="1400"/>
                        <a:t>−18</a:t>
                      </a:r>
                      <a:endParaRPr sz="14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1332800">
                <a:tc>
                  <a:txBody>
                    <a:bodyPr/>
                    <a:lstStyle/>
                    <a:p>
                      <a:pPr indent="0" lvl="0" marL="0" marR="0" rtl="0" algn="l">
                        <a:spcBef>
                          <a:spcPts val="0"/>
                        </a:spcBef>
                        <a:spcAft>
                          <a:spcPts val="0"/>
                        </a:spcAft>
                        <a:buNone/>
                      </a:pPr>
                      <a:r>
                        <a:rPr lang="tr" sz="1400"/>
                        <a:t>Strong</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u="sng" strike="noStrike">
                          <a:solidFill>
                            <a:schemeClr val="hlink"/>
                          </a:solidFill>
                          <a:hlinkClick r:id="rId4"/>
                        </a:rPr>
                        <a:t>Quantum chromodynamics</a:t>
                      </a:r>
                      <a:r>
                        <a:rPr lang="tr" sz="1400"/>
                        <a:t> </a:t>
                      </a:r>
                      <a:br>
                        <a:rPr lang="tr" sz="1400"/>
                      </a:br>
                      <a:r>
                        <a:rPr lang="tr" sz="1400"/>
                        <a:t>(QCD)</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gluons</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10</a:t>
                      </a:r>
                      <a:r>
                        <a:rPr baseline="30000" lang="tr" sz="1400"/>
                        <a:t>38</a:t>
                      </a:r>
                      <a:endParaRPr sz="14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{\displaystyle {\sim r}}</a:t>
                      </a:r>
                      <a:br>
                        <a:rPr lang="tr" sz="1400"/>
                      </a:br>
                      <a:r>
                        <a:rPr lang="tr" sz="1400"/>
                        <a:t>(</a:t>
                      </a:r>
                      <a:r>
                        <a:rPr lang="tr" sz="1400" u="sng" strike="noStrike">
                          <a:solidFill>
                            <a:schemeClr val="hlink"/>
                          </a:solidFill>
                          <a:hlinkClick r:id="rId5"/>
                        </a:rPr>
                        <a:t>Color confinement</a:t>
                      </a:r>
                      <a:r>
                        <a:rPr lang="tr" sz="1400"/>
                        <a:t>, </a:t>
                      </a:r>
                      <a:r>
                        <a:rPr lang="tr" sz="1400" u="sng" strike="noStrike">
                          <a:solidFill>
                            <a:schemeClr val="hlink"/>
                          </a:solidFill>
                          <a:hlinkClick r:id="rId6"/>
                        </a:rPr>
                        <a:t>see discussion below</a:t>
                      </a:r>
                      <a:r>
                        <a:rPr lang="tr" sz="1400"/>
                        <a:t>)</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10</a:t>
                      </a:r>
                      <a:r>
                        <a:rPr baseline="30000" lang="tr" sz="1400"/>
                        <a:t>−15</a:t>
                      </a:r>
                      <a:endParaRPr sz="14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816300">
                <a:tc>
                  <a:txBody>
                    <a:bodyPr/>
                    <a:lstStyle/>
                    <a:p>
                      <a:pPr indent="0" lvl="0" marL="0" marR="0" rtl="0" algn="l">
                        <a:spcBef>
                          <a:spcPts val="0"/>
                        </a:spcBef>
                        <a:spcAft>
                          <a:spcPts val="0"/>
                        </a:spcAft>
                        <a:buNone/>
                      </a:pPr>
                      <a:r>
                        <a:rPr lang="tr" sz="1400"/>
                        <a:t>Electromagnetic</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u="sng" strike="noStrike">
                          <a:solidFill>
                            <a:schemeClr val="hlink"/>
                          </a:solidFill>
                          <a:hlinkClick r:id="rId7"/>
                        </a:rPr>
                        <a:t>Quantum electrodynamics</a:t>
                      </a:r>
                      <a:r>
                        <a:rPr lang="tr" sz="1400"/>
                        <a:t> </a:t>
                      </a:r>
                      <a:br>
                        <a:rPr lang="tr" sz="1400"/>
                      </a:br>
                      <a:r>
                        <a:rPr lang="tr" sz="1400"/>
                        <a:t>(QED)</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photons</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10</a:t>
                      </a:r>
                      <a:r>
                        <a:rPr baseline="30000" lang="tr" sz="1400"/>
                        <a:t>36</a:t>
                      </a:r>
                      <a:endParaRPr sz="14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{\displaystyle {\frac {1}{r^{2}}}}</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r h="687200">
                <a:tc>
                  <a:txBody>
                    <a:bodyPr/>
                    <a:lstStyle/>
                    <a:p>
                      <a:pPr indent="0" lvl="0" marL="0" marR="0" rtl="0" algn="l">
                        <a:spcBef>
                          <a:spcPts val="0"/>
                        </a:spcBef>
                        <a:spcAft>
                          <a:spcPts val="0"/>
                        </a:spcAft>
                        <a:buNone/>
                      </a:pPr>
                      <a:r>
                        <a:rPr lang="tr" sz="1400" u="sng" strike="noStrike">
                          <a:solidFill>
                            <a:schemeClr val="hlink"/>
                          </a:solidFill>
                          <a:hlinkClick r:id="rId8"/>
                        </a:rPr>
                        <a:t>Gravitation</a:t>
                      </a:r>
                      <a:endParaRPr sz="14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u="sng" strike="noStrike">
                          <a:solidFill>
                            <a:schemeClr val="hlink"/>
                          </a:solidFill>
                          <a:hlinkClick r:id="rId9"/>
                        </a:rPr>
                        <a:t>General relativity</a:t>
                      </a:r>
                      <a:br>
                        <a:rPr lang="tr" sz="1400"/>
                      </a:br>
                      <a:r>
                        <a:rPr lang="tr" sz="1400"/>
                        <a:t>(GR)</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u="sng" strike="noStrike">
                          <a:solidFill>
                            <a:schemeClr val="hlink"/>
                          </a:solidFill>
                          <a:hlinkClick r:id="rId10"/>
                        </a:rPr>
                        <a:t>gravitons</a:t>
                      </a:r>
                      <a:r>
                        <a:rPr lang="tr" sz="1400"/>
                        <a:t>(hypothetical)</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1</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{\displaystyle {\frac {1}{r^{2}}}}</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c>
                  <a:txBody>
                    <a:bodyPr/>
                    <a:lstStyle/>
                    <a:p>
                      <a:pPr indent="0" lvl="0" marL="0" marR="0" rtl="0" algn="l">
                        <a:spcBef>
                          <a:spcPts val="0"/>
                        </a:spcBef>
                        <a:spcAft>
                          <a:spcPts val="0"/>
                        </a:spcAft>
                        <a:buNone/>
                      </a:pPr>
                      <a:r>
                        <a:rPr lang="tr" sz="1400"/>
                        <a:t>∞</a:t>
                      </a:r>
                      <a:endParaRPr sz="1100"/>
                    </a:p>
                  </a:txBody>
                  <a:tcPr marT="16550" marB="16550" marR="44175" marL="44175" anchor="ctr">
                    <a:lnL cap="flat" cmpd="sng" w="9525">
                      <a:solidFill>
                        <a:srgbClr val="A2A9B1"/>
                      </a:solidFill>
                      <a:prstDash val="solid"/>
                      <a:round/>
                      <a:headEnd len="sm" w="sm" type="none"/>
                      <a:tailEnd len="sm" w="sm" type="none"/>
                    </a:lnL>
                    <a:lnR cap="flat" cmpd="sng" w="9525">
                      <a:solidFill>
                        <a:srgbClr val="A2A9B1"/>
                      </a:solidFill>
                      <a:prstDash val="solid"/>
                      <a:round/>
                      <a:headEnd len="sm" w="sm" type="none"/>
                      <a:tailEnd len="sm" w="sm" type="none"/>
                    </a:lnR>
                    <a:lnT cap="flat" cmpd="sng" w="9525">
                      <a:solidFill>
                        <a:srgbClr val="A2A9B1"/>
                      </a:solidFill>
                      <a:prstDash val="solid"/>
                      <a:round/>
                      <a:headEnd len="sm" w="sm" type="none"/>
                      <a:tailEnd len="sm" w="sm" type="none"/>
                    </a:lnT>
                    <a:lnB cap="flat" cmpd="sng" w="9525">
                      <a:solidFill>
                        <a:srgbClr val="A2A9B1"/>
                      </a:solidFill>
                      <a:prstDash val="solid"/>
                      <a:round/>
                      <a:headEnd len="sm" w="sm" type="none"/>
                      <a:tailEnd len="sm" w="sm" type="none"/>
                    </a:lnB>
                    <a:solidFill>
                      <a:srgbClr val="F8F9FA"/>
                    </a:solidFill>
                  </a:tcPr>
                </a:tc>
              </a:tr>
            </a:tbl>
          </a:graphicData>
        </a:graphic>
      </p:graphicFrame>
      <p:sp>
        <p:nvSpPr>
          <p:cNvPr descr=" \frac{1}{r} \ e^{-m_{W,Z} \ r}" id="262" name="Google Shape;262;p45"/>
          <p:cNvSpPr/>
          <p:nvPr/>
        </p:nvSpPr>
        <p:spPr>
          <a:xfrm>
            <a:off x="0" y="0"/>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displaystyle {\sim r}}" id="263" name="Google Shape;263;p45"/>
          <p:cNvSpPr/>
          <p:nvPr/>
        </p:nvSpPr>
        <p:spPr>
          <a:xfrm>
            <a:off x="0" y="0"/>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frac{1}{r^2}" id="264" name="Google Shape;264;p45"/>
          <p:cNvSpPr/>
          <p:nvPr/>
        </p:nvSpPr>
        <p:spPr>
          <a:xfrm>
            <a:off x="0" y="0"/>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frac{1}{r^2}" id="265" name="Google Shape;265;p45"/>
          <p:cNvSpPr/>
          <p:nvPr/>
        </p:nvSpPr>
        <p:spPr>
          <a:xfrm>
            <a:off x="0" y="0"/>
            <a:ext cx="304800" cy="228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frac{e^{-m_{W,Z}r}}{r}" id="266" name="Google Shape;266;p45"/>
          <p:cNvPicPr preferRelativeResize="0"/>
          <p:nvPr/>
        </p:nvPicPr>
        <p:blipFill rotWithShape="1">
          <a:blip r:embed="rId11">
            <a:alphaModFix/>
          </a:blip>
          <a:srcRect b="0" l="0" r="0" t="0"/>
          <a:stretch/>
        </p:blipFill>
        <p:spPr>
          <a:xfrm>
            <a:off x="5857884" y="1071552"/>
            <a:ext cx="464344" cy="29289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descr="uzay zaman bÃ¼kÃ¼lmesi ile ilgili gÃ¶rsel sonucu" id="271" name="Google Shape;271;p46"/>
          <p:cNvPicPr preferRelativeResize="0"/>
          <p:nvPr/>
        </p:nvPicPr>
        <p:blipFill rotWithShape="1">
          <a:blip r:embed="rId3">
            <a:alphaModFix/>
          </a:blip>
          <a:srcRect b="0" l="0" r="0" t="0"/>
          <a:stretch/>
        </p:blipFill>
        <p:spPr>
          <a:xfrm>
            <a:off x="2286000" y="1716643"/>
            <a:ext cx="3429000" cy="1710214"/>
          </a:xfrm>
          <a:prstGeom prst="rect">
            <a:avLst/>
          </a:prstGeom>
          <a:noFill/>
          <a:ln>
            <a:noFill/>
          </a:ln>
        </p:spPr>
      </p:pic>
      <p:sp>
        <p:nvSpPr>
          <p:cNvPr id="272" name="Google Shape;272;p46"/>
          <p:cNvSpPr/>
          <p:nvPr/>
        </p:nvSpPr>
        <p:spPr>
          <a:xfrm>
            <a:off x="3643306" y="4179105"/>
            <a:ext cx="1266693"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tr" sz="1800">
                <a:solidFill>
                  <a:schemeClr val="dk1"/>
                </a:solidFill>
                <a:latin typeface="Calibri"/>
                <a:ea typeface="Calibri"/>
                <a:cs typeface="Calibri"/>
                <a:sym typeface="Calibri"/>
              </a:rPr>
              <a:t>F</a:t>
            </a:r>
            <a:r>
              <a:rPr lang="tr" sz="1800">
                <a:solidFill>
                  <a:schemeClr val="dk1"/>
                </a:solidFill>
                <a:latin typeface="Calibri"/>
                <a:ea typeface="Calibri"/>
                <a:cs typeface="Calibri"/>
                <a:sym typeface="Calibri"/>
              </a:rPr>
              <a:t>=</a:t>
            </a:r>
            <a:r>
              <a:rPr i="1" lang="tr" sz="1800">
                <a:solidFill>
                  <a:schemeClr val="dk1"/>
                </a:solidFill>
                <a:latin typeface="Calibri"/>
                <a:ea typeface="Calibri"/>
                <a:cs typeface="Calibri"/>
                <a:sym typeface="Calibri"/>
              </a:rPr>
              <a:t>qE+qv×B </a:t>
            </a:r>
            <a:endParaRPr sz="180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descr="uzay zaman bÃ¼kÃ¼lmesi ile ilgili gÃ¶rsel sonucu" id="277" name="Google Shape;277;p47"/>
          <p:cNvPicPr preferRelativeResize="0"/>
          <p:nvPr/>
        </p:nvPicPr>
        <p:blipFill rotWithShape="1">
          <a:blip r:embed="rId3">
            <a:alphaModFix/>
          </a:blip>
          <a:srcRect b="0" l="0" r="0" t="0"/>
          <a:stretch/>
        </p:blipFill>
        <p:spPr>
          <a:xfrm>
            <a:off x="1959428" y="1555681"/>
            <a:ext cx="3918857" cy="203213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8"/>
          <p:cNvSpPr/>
          <p:nvPr/>
        </p:nvSpPr>
        <p:spPr>
          <a:xfrm>
            <a:off x="0" y="0"/>
            <a:ext cx="9144000" cy="3429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48"/>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Ä°lgili resim" id="284" name="Google Shape;284;p48"/>
          <p:cNvPicPr preferRelativeResize="0"/>
          <p:nvPr/>
        </p:nvPicPr>
        <p:blipFill rotWithShape="1">
          <a:blip r:embed="rId3">
            <a:alphaModFix/>
          </a:blip>
          <a:srcRect b="0" l="0" r="0" t="0"/>
          <a:stretch/>
        </p:blipFill>
        <p:spPr>
          <a:xfrm>
            <a:off x="1928794" y="0"/>
            <a:ext cx="3836194" cy="3529013"/>
          </a:xfrm>
          <a:prstGeom prst="rect">
            <a:avLst/>
          </a:prstGeom>
          <a:noFill/>
          <a:ln>
            <a:noFill/>
          </a:ln>
        </p:spPr>
      </p:pic>
      <p:sp>
        <p:nvSpPr>
          <p:cNvPr id="285" name="Google Shape;285;p48"/>
          <p:cNvSpPr/>
          <p:nvPr/>
        </p:nvSpPr>
        <p:spPr>
          <a:xfrm>
            <a:off x="0" y="3529013"/>
            <a:ext cx="9144000" cy="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sp>
        <p:nvSpPr>
          <p:cNvPr id="286" name="Google Shape;286;p48"/>
          <p:cNvSpPr/>
          <p:nvPr/>
        </p:nvSpPr>
        <p:spPr>
          <a:xfrm>
            <a:off x="3571868" y="4232684"/>
            <a:ext cx="2000200" cy="18466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000"/>
              <a:buFont typeface="Times New Roman"/>
              <a:buNone/>
            </a:pPr>
            <a:r>
              <a:rPr b="0" i="0" lang="tr" sz="1000" u="none" cap="none" strike="noStrike">
                <a:solidFill>
                  <a:schemeClr val="dk1"/>
                </a:solidFill>
                <a:latin typeface="Times New Roman"/>
                <a:ea typeface="Times New Roman"/>
                <a:cs typeface="Times New Roman"/>
                <a:sym typeface="Times New Roman"/>
              </a:rPr>
              <a:t>WARP Engine</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pic>
        <p:nvPicPr>
          <p:cNvPr descr="uzay zaman bÃ¼kÃ¼lmesi ile ilgili gÃ¶rsel sonucu" id="291" name="Google Shape;291;p49"/>
          <p:cNvPicPr preferRelativeResize="0"/>
          <p:nvPr/>
        </p:nvPicPr>
        <p:blipFill rotWithShape="1">
          <a:blip r:embed="rId3">
            <a:alphaModFix/>
          </a:blip>
          <a:srcRect b="0" l="0" r="0" t="0"/>
          <a:stretch/>
        </p:blipFill>
        <p:spPr>
          <a:xfrm>
            <a:off x="1600200" y="671491"/>
            <a:ext cx="4457700" cy="38005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pic>
        <p:nvPicPr>
          <p:cNvPr descr="uzay zaman bÃ¼kÃ¼lmesi ile ilgili gÃ¶rsel sonucu" id="296" name="Google Shape;296;p50"/>
          <p:cNvPicPr preferRelativeResize="0"/>
          <p:nvPr/>
        </p:nvPicPr>
        <p:blipFill rotWithShape="1">
          <a:blip r:embed="rId3">
            <a:alphaModFix/>
          </a:blip>
          <a:srcRect b="0" l="0" r="0" t="0"/>
          <a:stretch/>
        </p:blipFill>
        <p:spPr>
          <a:xfrm>
            <a:off x="1600200" y="1317369"/>
            <a:ext cx="4457700" cy="25087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51"/>
          <p:cNvSpPr txBox="1"/>
          <p:nvPr/>
        </p:nvSpPr>
        <p:spPr>
          <a:xfrm>
            <a:off x="3500430" y="4232684"/>
            <a:ext cx="1590820"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 sz="1800">
                <a:solidFill>
                  <a:schemeClr val="dk1"/>
                </a:solidFill>
                <a:latin typeface="Calibri"/>
                <a:ea typeface="Calibri"/>
                <a:cs typeface="Calibri"/>
                <a:sym typeface="Calibri"/>
              </a:rPr>
              <a:t>Coulomb’s Law</a:t>
            </a:r>
            <a:endParaRPr sz="1800">
              <a:solidFill>
                <a:schemeClr val="dk1"/>
              </a:solidFill>
              <a:latin typeface="Calibri"/>
              <a:ea typeface="Calibri"/>
              <a:cs typeface="Calibri"/>
              <a:sym typeface="Calibri"/>
            </a:endParaRPr>
          </a:p>
        </p:txBody>
      </p:sp>
      <p:pic>
        <p:nvPicPr>
          <p:cNvPr descr="coulomb law ile ilgili gÃ¶rsel sonucu" id="302" name="Google Shape;302;p51"/>
          <p:cNvPicPr preferRelativeResize="0"/>
          <p:nvPr/>
        </p:nvPicPr>
        <p:blipFill rotWithShape="1">
          <a:blip r:embed="rId3">
            <a:alphaModFix/>
          </a:blip>
          <a:srcRect b="0" l="0" r="0" t="0"/>
          <a:stretch/>
        </p:blipFill>
        <p:spPr>
          <a:xfrm>
            <a:off x="1357290" y="428610"/>
            <a:ext cx="4354063" cy="34290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pic>
        <p:nvPicPr>
          <p:cNvPr descr="https://www.onlinefizik.com/wp-content/uploads/2006/12/maxwell.gif" id="307" name="Google Shape;307;p52"/>
          <p:cNvPicPr preferRelativeResize="0"/>
          <p:nvPr/>
        </p:nvPicPr>
        <p:blipFill rotWithShape="1">
          <a:blip r:embed="rId3">
            <a:alphaModFix/>
          </a:blip>
          <a:srcRect b="0" l="0" r="0" t="0"/>
          <a:stretch/>
        </p:blipFill>
        <p:spPr>
          <a:xfrm>
            <a:off x="214282" y="535767"/>
            <a:ext cx="2643188" cy="1728788"/>
          </a:xfrm>
          <a:prstGeom prst="rect">
            <a:avLst/>
          </a:prstGeom>
          <a:noFill/>
          <a:ln>
            <a:noFill/>
          </a:ln>
        </p:spPr>
      </p:pic>
      <p:sp>
        <p:nvSpPr>
          <p:cNvPr id="308" name="Google Shape;308;p52"/>
          <p:cNvSpPr/>
          <p:nvPr/>
        </p:nvSpPr>
        <p:spPr>
          <a:xfrm>
            <a:off x="4143372" y="0"/>
            <a:ext cx="4572000" cy="23544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 sz="1800">
                <a:solidFill>
                  <a:schemeClr val="dk1"/>
                </a:solidFill>
                <a:latin typeface="Calibri"/>
                <a:ea typeface="Calibri"/>
                <a:cs typeface="Calibri"/>
                <a:sym typeface="Calibri"/>
              </a:rPr>
              <a:t>E :  Elektrik alan  İ :  Akım  B :  Manyetik Alan</a:t>
            </a:r>
            <a:br>
              <a:rPr lang="tr" sz="1800">
                <a:solidFill>
                  <a:schemeClr val="dk1"/>
                </a:solidFill>
                <a:latin typeface="Calibri"/>
                <a:ea typeface="Calibri"/>
                <a:cs typeface="Calibri"/>
                <a:sym typeface="Calibri"/>
              </a:rPr>
            </a:br>
            <a:r>
              <a:rPr lang="tr" sz="1800">
                <a:solidFill>
                  <a:schemeClr val="dk1"/>
                </a:solidFill>
                <a:latin typeface="Calibri"/>
                <a:ea typeface="Calibri"/>
                <a:cs typeface="Calibri"/>
                <a:sym typeface="Calibri"/>
              </a:rPr>
              <a:t>S : Yüzey   dS :  Devre Elemanı</a:t>
            </a:r>
            <a:br>
              <a:rPr lang="tr" sz="1800">
                <a:solidFill>
                  <a:schemeClr val="dk1"/>
                </a:solidFill>
                <a:latin typeface="Calibri"/>
                <a:ea typeface="Calibri"/>
                <a:cs typeface="Calibri"/>
                <a:sym typeface="Calibri"/>
              </a:rPr>
            </a:br>
            <a:r>
              <a:rPr lang="tr" sz="1800">
                <a:solidFill>
                  <a:schemeClr val="dk1"/>
                </a:solidFill>
                <a:latin typeface="Calibri"/>
                <a:ea typeface="Calibri"/>
                <a:cs typeface="Calibri"/>
                <a:sym typeface="Calibri"/>
              </a:rPr>
              <a:t>μ :  Boşluğun Manyetik Geçirgenliği </a:t>
            </a:r>
            <a:br>
              <a:rPr lang="tr" sz="1800">
                <a:solidFill>
                  <a:schemeClr val="dk1"/>
                </a:solidFill>
                <a:latin typeface="Calibri"/>
                <a:ea typeface="Calibri"/>
                <a:cs typeface="Calibri"/>
                <a:sym typeface="Calibri"/>
              </a:rPr>
            </a:br>
            <a:r>
              <a:rPr lang="tr" sz="1800">
                <a:solidFill>
                  <a:schemeClr val="dk1"/>
                </a:solidFill>
                <a:latin typeface="Calibri"/>
                <a:ea typeface="Calibri"/>
                <a:cs typeface="Calibri"/>
                <a:sym typeface="Calibri"/>
              </a:rPr>
              <a:t>ε :  Boşluğun Dielektrik Sabiti</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tr" sz="1800">
                <a:solidFill>
                  <a:schemeClr val="dk1"/>
                </a:solidFill>
                <a:latin typeface="Calibri"/>
                <a:ea typeface="Calibri"/>
                <a:cs typeface="Calibri"/>
                <a:sym typeface="Calibri"/>
              </a:rPr>
            </a:br>
            <a:r>
              <a:rPr lang="tr" sz="1800">
                <a:solidFill>
                  <a:schemeClr val="dk1"/>
                </a:solidFill>
                <a:latin typeface="Calibri"/>
                <a:ea typeface="Calibri"/>
                <a:cs typeface="Calibri"/>
                <a:sym typeface="Calibri"/>
              </a:rPr>
              <a:t>1)Denklemi: Gauss kanunudur. Statik alanlar için bu kanun Coulomb kanununa eşittir. Gauss kanunu, kapalı bir yüzeydeki elektrik alan akısının, bu yüzey tarafından çevrelenmiş olan hacimde bulunan net yük ile orantılı olduğunu ifade eder.</a:t>
            </a:r>
            <a:endParaRPr sz="1800">
              <a:solidFill>
                <a:schemeClr val="dk1"/>
              </a:solidFill>
              <a:latin typeface="Calibri"/>
              <a:ea typeface="Calibri"/>
              <a:cs typeface="Calibri"/>
              <a:sym typeface="Calibri"/>
            </a:endParaRPr>
          </a:p>
        </p:txBody>
      </p:sp>
      <p:sp>
        <p:nvSpPr>
          <p:cNvPr id="309" name="Google Shape;309;p52"/>
          <p:cNvSpPr txBox="1"/>
          <p:nvPr/>
        </p:nvSpPr>
        <p:spPr>
          <a:xfrm>
            <a:off x="0" y="2143122"/>
            <a:ext cx="9311332" cy="31854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2)Denklemi: manyetik alan için Gauss kanunudur. Kapalı bir yüzeydeki manyetik alan akısının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 sıfır olduğunu ve dolayısıyla manyetik yüklerin var olmadığını belirtir.</a:t>
            </a:r>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3)Denklemi: Faraday yasasıdır. Kapalı bir devre boyunca elektrik alanın çizgi integrali (yani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elektromotor kuvveti), bu devrece çevrelenen yüzeydeki manyetik alan akısının zamanla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 değişimiyle orantılıdır.</a:t>
            </a:r>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4)Denklemi: Ampere yasasının Maxwell tarafından düzenlenmiş şeklidir. Maxwell bu denkleme,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 denklemin sağ tarafındaki ikinci terimi eklemiştir. Bu denklem, kapalı bir ilmek boyunca manyetik</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 alanın çizgi integralinin iki terimin toplamına eşit olduğunu göstermektedir. İlk terim bu kapalı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ilmeğin sınırladığı yüzeyden geçen net akımı içerir. Maxwell’in eklemiş olduğu ikinci terim ise bu</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 kapalı ilmeğin sınırladığı yüzeydeki elektrik alan akısının zamanla değişimini ifade eder. Maxwell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 bu düzenlemesi ile elektrik alandaki zamanla değişimin manyetik alan yarattığını göstermektedir.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 Maxwell’in bu denkleme yaptığı katkı, elektromanyetik teorinin neredeyse temel çatısını</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a:solidFill>
                  <a:schemeClr val="dk1"/>
                </a:solidFill>
                <a:latin typeface="Calibri"/>
                <a:ea typeface="Calibri"/>
                <a:cs typeface="Calibri"/>
                <a:sym typeface="Calibri"/>
              </a:rPr>
              <a:t> oluşturmaktadır.</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52"/>
          <p:cNvSpPr txBox="1"/>
          <p:nvPr/>
        </p:nvSpPr>
        <p:spPr>
          <a:xfrm>
            <a:off x="142844" y="214296"/>
            <a:ext cx="2587568"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 sz="1800">
                <a:solidFill>
                  <a:schemeClr val="dk1"/>
                </a:solidFill>
                <a:latin typeface="Calibri"/>
                <a:ea typeface="Calibri"/>
                <a:cs typeface="Calibri"/>
                <a:sym typeface="Calibri"/>
              </a:rPr>
              <a:t>MAXWELL DENKLEMLERİ:</a:t>
            </a:r>
            <a:endParaRPr sz="1800">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pic>
        <p:nvPicPr>
          <p:cNvPr descr="uzay zaman bÃ¼kÃ¼lmesi ile ilgili gÃ¶rsel sonucu" id="315" name="Google Shape;315;p53"/>
          <p:cNvPicPr preferRelativeResize="0"/>
          <p:nvPr/>
        </p:nvPicPr>
        <p:blipFill rotWithShape="1">
          <a:blip r:embed="rId3">
            <a:alphaModFix/>
          </a:blip>
          <a:srcRect b="0" l="0" r="0" t="0"/>
          <a:stretch/>
        </p:blipFill>
        <p:spPr>
          <a:xfrm>
            <a:off x="5613667" y="1842377"/>
            <a:ext cx="3127908" cy="2666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pic>
        <p:nvPicPr>
          <p:cNvPr descr="temel kuvvetler" id="145" name="Google Shape;145;p27"/>
          <p:cNvPicPr preferRelativeResize="0"/>
          <p:nvPr/>
        </p:nvPicPr>
        <p:blipFill rotWithShape="1">
          <a:blip r:embed="rId3">
            <a:alphaModFix/>
          </a:blip>
          <a:srcRect b="0" l="0" r="0" t="0"/>
          <a:stretch/>
        </p:blipFill>
        <p:spPr>
          <a:xfrm>
            <a:off x="1269134" y="89550"/>
            <a:ext cx="6605724" cy="49644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pic>
        <p:nvPicPr>
          <p:cNvPr id="320" name="Google Shape;320;p54"/>
          <p:cNvPicPr preferRelativeResize="0"/>
          <p:nvPr/>
        </p:nvPicPr>
        <p:blipFill>
          <a:blip r:embed="rId3">
            <a:alphaModFix/>
          </a:blip>
          <a:stretch>
            <a:fillRect/>
          </a:stretch>
        </p:blipFill>
        <p:spPr>
          <a:xfrm>
            <a:off x="738950" y="310300"/>
            <a:ext cx="4370700" cy="2972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descr="Particle overview.svg" id="150" name="Google Shape;150;p28"/>
          <p:cNvPicPr preferRelativeResize="0"/>
          <p:nvPr/>
        </p:nvPicPr>
        <p:blipFill rotWithShape="1">
          <a:blip r:embed="rId3">
            <a:alphaModFix/>
          </a:blip>
          <a:srcRect b="0" l="0" r="0" t="0"/>
          <a:stretch/>
        </p:blipFill>
        <p:spPr>
          <a:xfrm>
            <a:off x="727526" y="339051"/>
            <a:ext cx="7688950" cy="4465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70"/>
          <p:cNvSpPr txBox="1"/>
          <p:nvPr/>
        </p:nvSpPr>
        <p:spPr>
          <a:xfrm>
            <a:off x="357158" y="107139"/>
            <a:ext cx="8429684" cy="443198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tr" sz="1800">
                <a:solidFill>
                  <a:schemeClr val="dk1"/>
                </a:solidFill>
                <a:latin typeface="Calibri"/>
                <a:ea typeface="Calibri"/>
                <a:cs typeface="Calibri"/>
                <a:sym typeface="Calibri"/>
              </a:rPr>
              <a:t>LİNKS</a:t>
            </a:r>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3"/>
              </a:rPr>
              <a:t>https://evrimagaci.org/evrendeki-4-temel-kuvvet-guclu-zayif-kutlecekim-ve-elektromanyetik-kuvvetler-4864</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4"/>
              </a:rPr>
              <a:t>https://www.kozmikanafor.com/evrendeki-temel-kuvvetler/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5"/>
              </a:rPr>
              <a:t>https://www.bilgiustam.com/fizikte-temel-kuvvetler/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6"/>
              </a:rPr>
              <a:t>https://www.onlinefizik.com/dogadaki-temel-kuvvetler/</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7"/>
              </a:rPr>
              <a:t>http://www.wikizero.biz/index.php?q=aHR0cHM6Ly90ci53aWtpcGVkaWEub3JnL3dpa2kvVGVtZWxfa3V2dmV0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8"/>
              </a:rPr>
              <a:t>https://www.google.com/search?ei=k0YgXZvBENqFk74P2fuSsAc&amp;q=Fundamental+interaction&amp;oq=Fundamental+interaction&amp;gs_l=psy-ab.3..0i19l8j0i22i30i19l2.11611.11611..12329...0.0..0.131.131.0j1......0....2j1..gws-wiz.......0i71.EAWbA8RSZzY</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9"/>
              </a:rPr>
              <a:t>http://www.wikizero.biz/index.php?q=aHR0cHM6Ly9lbi53aWtpcGVkaWEub3JnL3dpa2kvRnVuZGFtZW50YWxfaW50ZXJhY3Rpb24</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10"/>
              </a:rPr>
              <a:t>http://hyperphysics.phy-astr.gsu.edu/hbase/Forces/funfor.html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11"/>
              </a:rPr>
              <a:t>https://www.newworldencyclopedia.org/entry/Fundamental_interaction</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12"/>
              </a:rPr>
              <a:t>http://www.wikizero.biz/index.php?q=aHR0cHM6Ly9lbi53aWtpcGVkaWEub3JnL3dpa2kvQ291bG9tYidzX2xhdw</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tr" sz="1800" u="sng">
                <a:solidFill>
                  <a:schemeClr val="hlink"/>
                </a:solidFill>
                <a:latin typeface="Calibri"/>
                <a:ea typeface="Calibri"/>
                <a:cs typeface="Calibri"/>
                <a:sym typeface="Calibri"/>
                <a:hlinkClick r:id="rId13"/>
              </a:rPr>
              <a:t>http://www.wikizero.biz/index.php?q=aHR0cHM6Ly9lbi53aWtpcGVkaWEub3JnL3dpa2kvQ291bG9tYidzX2xhdw</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9"/>
          <p:cNvPicPr preferRelativeResize="0"/>
          <p:nvPr/>
        </p:nvPicPr>
        <p:blipFill>
          <a:blip r:embed="rId3">
            <a:alphaModFix/>
          </a:blip>
          <a:stretch>
            <a:fillRect/>
          </a:stretch>
        </p:blipFill>
        <p:spPr>
          <a:xfrm>
            <a:off x="1266675" y="76200"/>
            <a:ext cx="6610631" cy="4991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30"/>
          <p:cNvSpPr txBox="1"/>
          <p:nvPr/>
        </p:nvSpPr>
        <p:spPr>
          <a:xfrm>
            <a:off x="3406450" y="268950"/>
            <a:ext cx="20946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tr" sz="2400">
                <a:latin typeface="Calibri"/>
                <a:ea typeface="Calibri"/>
                <a:cs typeface="Calibri"/>
                <a:sym typeface="Calibri"/>
              </a:rPr>
              <a:t>Gravitation</a:t>
            </a:r>
            <a:endParaRPr sz="2400">
              <a:latin typeface="Calibri"/>
              <a:ea typeface="Calibri"/>
              <a:cs typeface="Calibri"/>
              <a:sym typeface="Calibri"/>
            </a:endParaRPr>
          </a:p>
        </p:txBody>
      </p:sp>
      <p:sp>
        <p:nvSpPr>
          <p:cNvPr id="161" name="Google Shape;161;p30"/>
          <p:cNvSpPr txBox="1"/>
          <p:nvPr/>
        </p:nvSpPr>
        <p:spPr>
          <a:xfrm>
            <a:off x="78950" y="1015175"/>
            <a:ext cx="9012300" cy="408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Relative strength: 6x</a:t>
            </a:r>
            <a:r>
              <a:rPr lang="tr" sz="1800">
                <a:solidFill>
                  <a:schemeClr val="dk1"/>
                </a:solidFill>
                <a:latin typeface="Times New Roman"/>
                <a:ea typeface="Times New Roman"/>
                <a:cs typeface="Times New Roman"/>
                <a:sym typeface="Times New Roman"/>
              </a:rPr>
              <a:t>10</a:t>
            </a:r>
            <a:r>
              <a:rPr baseline="30000" lang="tr" sz="1800">
                <a:solidFill>
                  <a:schemeClr val="dk1"/>
                </a:solidFill>
                <a:latin typeface="Times New Roman"/>
                <a:ea typeface="Times New Roman"/>
                <a:cs typeface="Times New Roman"/>
                <a:sym typeface="Times New Roman"/>
              </a:rPr>
              <a:t>-38</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Range(m)</a:t>
            </a:r>
            <a:r>
              <a:rPr lang="tr" sz="1800">
                <a:solidFill>
                  <a:schemeClr val="dk1"/>
                </a:solidFill>
                <a:latin typeface="Times New Roman"/>
                <a:ea typeface="Times New Roman"/>
                <a:cs typeface="Times New Roman"/>
                <a:sym typeface="Times New Roman"/>
              </a:rPr>
              <a:t>: Infinite</a:t>
            </a:r>
            <a:endParaRPr baseline="30000"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Particals: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Gravitation: Don’t observed.</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Mass: 0</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tr" sz="1800">
                <a:solidFill>
                  <a:schemeClr val="dk1"/>
                </a:solidFill>
                <a:latin typeface="Times New Roman"/>
                <a:ea typeface="Times New Roman"/>
                <a:cs typeface="Times New Roman"/>
                <a:sym typeface="Times New Roman"/>
              </a:rPr>
              <a:t>   Spin: 2</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aseline="30000"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baseline="30000"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p:txBody>
      </p:sp>
      <p:pic>
        <p:nvPicPr>
          <p:cNvPr id="162" name="Google Shape;162;p30"/>
          <p:cNvPicPr preferRelativeResize="0"/>
          <p:nvPr/>
        </p:nvPicPr>
        <p:blipFill>
          <a:blip r:embed="rId3">
            <a:alphaModFix/>
          </a:blip>
          <a:stretch>
            <a:fillRect/>
          </a:stretch>
        </p:blipFill>
        <p:spPr>
          <a:xfrm>
            <a:off x="5501050" y="684450"/>
            <a:ext cx="3238500" cy="42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1"/>
          <p:cNvSpPr/>
          <p:nvPr/>
        </p:nvSpPr>
        <p:spPr>
          <a:xfrm>
            <a:off x="6734881" y="3877505"/>
            <a:ext cx="12666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31"/>
          <p:cNvSpPr txBox="1"/>
          <p:nvPr/>
        </p:nvSpPr>
        <p:spPr>
          <a:xfrm>
            <a:off x="3406450" y="268950"/>
            <a:ext cx="20946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latin typeface="Calibri"/>
              <a:ea typeface="Calibri"/>
              <a:cs typeface="Calibri"/>
              <a:sym typeface="Calibri"/>
            </a:endParaRPr>
          </a:p>
        </p:txBody>
      </p:sp>
      <p:pic>
        <p:nvPicPr>
          <p:cNvPr id="169" name="Google Shape;169;p31"/>
          <p:cNvPicPr preferRelativeResize="0"/>
          <p:nvPr/>
        </p:nvPicPr>
        <p:blipFill>
          <a:blip r:embed="rId3">
            <a:alphaModFix/>
          </a:blip>
          <a:stretch>
            <a:fillRect/>
          </a:stretch>
        </p:blipFill>
        <p:spPr>
          <a:xfrm>
            <a:off x="35425" y="1210725"/>
            <a:ext cx="3809650" cy="2666776"/>
          </a:xfrm>
          <a:prstGeom prst="rect">
            <a:avLst/>
          </a:prstGeom>
          <a:noFill/>
          <a:ln>
            <a:noFill/>
          </a:ln>
        </p:spPr>
      </p:pic>
      <p:sp>
        <p:nvSpPr>
          <p:cNvPr id="170" name="Google Shape;170;p31"/>
          <p:cNvSpPr txBox="1"/>
          <p:nvPr/>
        </p:nvSpPr>
        <p:spPr>
          <a:xfrm>
            <a:off x="309900" y="514000"/>
            <a:ext cx="8377500" cy="5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2400">
                <a:latin typeface="Calibri"/>
                <a:ea typeface="Calibri"/>
                <a:cs typeface="Calibri"/>
                <a:sym typeface="Calibri"/>
              </a:rPr>
              <a:t>               NEWTON                                                   EINSTEIN</a:t>
            </a:r>
            <a:endParaRPr sz="2400">
              <a:latin typeface="Calibri"/>
              <a:ea typeface="Calibri"/>
              <a:cs typeface="Calibri"/>
              <a:sym typeface="Calibri"/>
            </a:endParaRPr>
          </a:p>
        </p:txBody>
      </p:sp>
      <p:pic>
        <p:nvPicPr>
          <p:cNvPr descr="uzay zaman bÃ¼kÃ¼lmesi ile ilgili gÃ¶rsel sonucu" id="171" name="Google Shape;171;p31"/>
          <p:cNvPicPr preferRelativeResize="0"/>
          <p:nvPr/>
        </p:nvPicPr>
        <p:blipFill rotWithShape="1">
          <a:blip r:embed="rId4">
            <a:alphaModFix/>
          </a:blip>
          <a:srcRect b="0" l="0" r="0" t="0"/>
          <a:stretch/>
        </p:blipFill>
        <p:spPr>
          <a:xfrm>
            <a:off x="4607425" y="1345039"/>
            <a:ext cx="4264650" cy="2398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2"/>
          <p:cNvPicPr preferRelativeResize="0"/>
          <p:nvPr/>
        </p:nvPicPr>
        <p:blipFill rotWithShape="1">
          <a:blip r:embed="rId3">
            <a:alphaModFix/>
          </a:blip>
          <a:srcRect b="0" l="0" r="0" t="44218"/>
          <a:stretch/>
        </p:blipFill>
        <p:spPr>
          <a:xfrm>
            <a:off x="5486825" y="190925"/>
            <a:ext cx="3495675" cy="1960575"/>
          </a:xfrm>
          <a:prstGeom prst="rect">
            <a:avLst/>
          </a:prstGeom>
          <a:noFill/>
          <a:ln>
            <a:noFill/>
          </a:ln>
        </p:spPr>
      </p:pic>
      <p:sp>
        <p:nvSpPr>
          <p:cNvPr id="177" name="Google Shape;177;p32"/>
          <p:cNvSpPr txBox="1"/>
          <p:nvPr/>
        </p:nvSpPr>
        <p:spPr>
          <a:xfrm>
            <a:off x="552650" y="190925"/>
            <a:ext cx="4320900" cy="28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latin typeface="Calibri"/>
                <a:ea typeface="Calibri"/>
                <a:cs typeface="Calibri"/>
                <a:sym typeface="Calibri"/>
              </a:rPr>
              <a:t>Newton says every object in the Universe attracts every other object with a force directed along the line of center for the two objects that is proportional to the square of the separation between two objects.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rPr lang="tr" sz="1800">
                <a:latin typeface="Calibri"/>
                <a:ea typeface="Calibri"/>
                <a:cs typeface="Calibri"/>
                <a:sym typeface="Calibri"/>
              </a:rPr>
              <a:t>	But Einstein says time and space are bending.</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pic>
        <p:nvPicPr>
          <p:cNvPr descr="uzay zaman bÃ¼kÃ¼lmesi ile ilgili gÃ¶rsel sonucu" id="178" name="Google Shape;178;p32"/>
          <p:cNvPicPr preferRelativeResize="0"/>
          <p:nvPr/>
        </p:nvPicPr>
        <p:blipFill rotWithShape="1">
          <a:blip r:embed="rId4">
            <a:alphaModFix/>
          </a:blip>
          <a:srcRect b="0" l="0" r="38210" t="0"/>
          <a:stretch/>
        </p:blipFill>
        <p:spPr>
          <a:xfrm>
            <a:off x="6034125" y="2433525"/>
            <a:ext cx="2401050" cy="1942950"/>
          </a:xfrm>
          <a:prstGeom prst="rect">
            <a:avLst/>
          </a:prstGeom>
          <a:noFill/>
          <a:ln>
            <a:noFill/>
          </a:ln>
        </p:spPr>
      </p:pic>
      <p:pic>
        <p:nvPicPr>
          <p:cNvPr id="179" name="Google Shape;179;p32"/>
          <p:cNvPicPr preferRelativeResize="0"/>
          <p:nvPr/>
        </p:nvPicPr>
        <p:blipFill>
          <a:blip r:embed="rId5">
            <a:alphaModFix/>
          </a:blip>
          <a:stretch>
            <a:fillRect/>
          </a:stretch>
        </p:blipFill>
        <p:spPr>
          <a:xfrm>
            <a:off x="385250" y="3029525"/>
            <a:ext cx="5734050" cy="1771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3"/>
          <p:cNvPicPr preferRelativeResize="0"/>
          <p:nvPr/>
        </p:nvPicPr>
        <p:blipFill>
          <a:blip r:embed="rId3">
            <a:alphaModFix/>
          </a:blip>
          <a:stretch>
            <a:fillRect/>
          </a:stretch>
        </p:blipFill>
        <p:spPr>
          <a:xfrm>
            <a:off x="152400" y="152400"/>
            <a:ext cx="8528644"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